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1" r:id="rId3"/>
    <p:sldId id="275" r:id="rId4"/>
    <p:sldId id="259" r:id="rId5"/>
    <p:sldId id="265" r:id="rId6"/>
    <p:sldId id="262" r:id="rId7"/>
    <p:sldId id="257" r:id="rId8"/>
    <p:sldId id="271" r:id="rId9"/>
    <p:sldId id="276" r:id="rId10"/>
    <p:sldId id="281" r:id="rId11"/>
    <p:sldId id="282" r:id="rId12"/>
    <p:sldId id="278" r:id="rId13"/>
    <p:sldId id="279" r:id="rId14"/>
    <p:sldId id="280" r:id="rId15"/>
    <p:sldId id="288" r:id="rId16"/>
    <p:sldId id="287" r:id="rId17"/>
    <p:sldId id="273" r:id="rId18"/>
    <p:sldId id="286"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 initials="O" lastIdx="1" clrIdx="0">
    <p:extLst>
      <p:ext uri="{19B8F6BF-5375-455C-9EA6-DF929625EA0E}">
        <p15:presenceInfo xmlns:p15="http://schemas.microsoft.com/office/powerpoint/2012/main" userId="Offi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88385" autoAdjust="0"/>
  </p:normalViewPr>
  <p:slideViewPr>
    <p:cSldViewPr snapToGrid="0">
      <p:cViewPr varScale="1">
        <p:scale>
          <a:sx n="76" d="100"/>
          <a:sy n="76" d="100"/>
        </p:scale>
        <p:origin x="126"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DC81B5-6A42-4D43-89CD-751428FE3DF8}" type="datetimeFigureOut">
              <a:rPr lang="en-US" smtClean="0"/>
              <a:t>12/19/2022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7180B-A47D-4BB9-B357-C2CA381C4130}" type="slidenum">
              <a:rPr lang="en-US" smtClean="0"/>
              <a:t>‹#›</a:t>
            </a:fld>
            <a:endParaRPr lang="en-US"/>
          </a:p>
        </p:txBody>
      </p:sp>
    </p:spTree>
    <p:extLst>
      <p:ext uri="{BB962C8B-B14F-4D97-AF65-F5344CB8AC3E}">
        <p14:creationId xmlns:p14="http://schemas.microsoft.com/office/powerpoint/2010/main" val="3931847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Benefits</a:t>
            </a:r>
          </a:p>
          <a:p>
            <a:r>
              <a:rPr lang="en-US" sz="700" dirty="0">
                <a:solidFill>
                  <a:schemeClr val="tx1">
                    <a:lumMod val="75000"/>
                    <a:lumOff val="25000"/>
                  </a:schemeClr>
                </a:solidFill>
                <a:latin typeface="Tw Cen MT" panose="020B0602020104020603" pitchFamily="34" charset="0"/>
              </a:rPr>
              <a:t>To improve customer lifetime value</a:t>
            </a:r>
          </a:p>
          <a:p>
            <a:r>
              <a:rPr lang="en-US" sz="700" dirty="0">
                <a:solidFill>
                  <a:schemeClr val="tx1">
                    <a:lumMod val="75000"/>
                    <a:lumOff val="25000"/>
                  </a:schemeClr>
                </a:solidFill>
                <a:latin typeface="Tw Cen MT" panose="020B0602020104020603" pitchFamily="34" charset="0"/>
              </a:rPr>
              <a:t>RFM segmentation for new product launches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solidFill>
                  <a:schemeClr val="tx1">
                    <a:lumMod val="75000"/>
                    <a:lumOff val="25000"/>
                  </a:schemeClr>
                </a:solidFill>
                <a:latin typeface="Tw Cen MT" panose="020B0602020104020603" pitchFamily="34" charset="0"/>
              </a:rPr>
              <a:t>RFM to minimize marketing costs and improve ROI</a:t>
            </a:r>
          </a:p>
          <a:p>
            <a:endParaRPr lang="en-US" sz="1200" dirty="0">
              <a:solidFill>
                <a:schemeClr val="tx1">
                  <a:lumMod val="75000"/>
                  <a:lumOff val="25000"/>
                </a:schemeClr>
              </a:solidFill>
              <a:latin typeface="Tw Cen MT" panose="020B06020201040206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lumOff val="25000"/>
                </a:schemeClr>
              </a:solidFill>
              <a:latin typeface="Tw Cen MT" panose="020B0602020104020603" pitchFamily="34" charset="0"/>
            </a:endParaRPr>
          </a:p>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5</a:t>
            </a:fld>
            <a:endParaRPr lang="en-US"/>
          </a:p>
        </p:txBody>
      </p:sp>
    </p:spTree>
    <p:extLst>
      <p:ext uri="{BB962C8B-B14F-4D97-AF65-F5344CB8AC3E}">
        <p14:creationId xmlns:p14="http://schemas.microsoft.com/office/powerpoint/2010/main" val="212530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8</a:t>
            </a:fld>
            <a:endParaRPr lang="en-US"/>
          </a:p>
        </p:txBody>
      </p:sp>
    </p:spTree>
    <p:extLst>
      <p:ext uri="{BB962C8B-B14F-4D97-AF65-F5344CB8AC3E}">
        <p14:creationId xmlns:p14="http://schemas.microsoft.com/office/powerpoint/2010/main" val="178517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t>
            </a:r>
            <a:r>
              <a:rPr lang="en-US" sz="1200" dirty="0">
                <a:solidFill>
                  <a:schemeClr val="tx1">
                    <a:lumMod val="75000"/>
                    <a:lumOff val="25000"/>
                  </a:schemeClr>
                </a:solidFill>
                <a:latin typeface="Tw Cen MT" panose="020B0602020104020603" pitchFamily="34" charset="0"/>
              </a:rPr>
              <a:t>Let’s have a look at products and their categories our customers are spending the most </a:t>
            </a:r>
            <a:r>
              <a:rPr lang="en-US" sz="1200">
                <a:solidFill>
                  <a:schemeClr val="tx1">
                    <a:lumMod val="75000"/>
                    <a:lumOff val="25000"/>
                  </a:schemeClr>
                </a:solidFill>
                <a:latin typeface="Tw Cen MT" panose="020B0602020104020603" pitchFamily="34" charset="0"/>
              </a:rPr>
              <a:t>in.</a:t>
            </a:r>
            <a:endParaRPr lang="en-US" sz="1050" dirty="0"/>
          </a:p>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9</a:t>
            </a:fld>
            <a:endParaRPr lang="en-US"/>
          </a:p>
        </p:txBody>
      </p:sp>
    </p:spTree>
    <p:extLst>
      <p:ext uri="{BB962C8B-B14F-4D97-AF65-F5344CB8AC3E}">
        <p14:creationId xmlns:p14="http://schemas.microsoft.com/office/powerpoint/2010/main" val="3464749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Let’s first discover the products and their categories which are most popular among our ‘Champions’ and ‘Big spenders’.</a:t>
            </a:r>
          </a:p>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10</a:t>
            </a:fld>
            <a:endParaRPr lang="en-US"/>
          </a:p>
        </p:txBody>
      </p:sp>
    </p:spTree>
    <p:extLst>
      <p:ext uri="{BB962C8B-B14F-4D97-AF65-F5344CB8AC3E}">
        <p14:creationId xmlns:p14="http://schemas.microsoft.com/office/powerpoint/2010/main" val="4108943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figure out why customers are churning?</a:t>
            </a:r>
          </a:p>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12</a:t>
            </a:fld>
            <a:endParaRPr lang="en-US"/>
          </a:p>
        </p:txBody>
      </p:sp>
    </p:spTree>
    <p:extLst>
      <p:ext uri="{BB962C8B-B14F-4D97-AF65-F5344CB8AC3E}">
        <p14:creationId xmlns:p14="http://schemas.microsoft.com/office/powerpoint/2010/main" val="387803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further drilling down we got to know that Maybe due to traffic , first class deliveries are late.</a:t>
            </a:r>
          </a:p>
        </p:txBody>
      </p:sp>
      <p:sp>
        <p:nvSpPr>
          <p:cNvPr id="4" name="Slide Number Placeholder 3"/>
          <p:cNvSpPr>
            <a:spLocks noGrp="1"/>
          </p:cNvSpPr>
          <p:nvPr>
            <p:ph type="sldNum" sz="quarter" idx="5"/>
          </p:nvPr>
        </p:nvSpPr>
        <p:spPr/>
        <p:txBody>
          <a:bodyPr/>
          <a:lstStyle/>
          <a:p>
            <a:fld id="{5EE7180B-A47D-4BB9-B357-C2CA381C4130}" type="slidenum">
              <a:rPr lang="en-US" smtClean="0"/>
              <a:t>14</a:t>
            </a:fld>
            <a:endParaRPr lang="en-US"/>
          </a:p>
        </p:txBody>
      </p:sp>
    </p:spTree>
    <p:extLst>
      <p:ext uri="{BB962C8B-B14F-4D97-AF65-F5344CB8AC3E}">
        <p14:creationId xmlns:p14="http://schemas.microsoft.com/office/powerpoint/2010/main" val="62223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Tracking of routes to get informed about traffic like google map does.</a:t>
            </a:r>
          </a:p>
        </p:txBody>
      </p:sp>
      <p:sp>
        <p:nvSpPr>
          <p:cNvPr id="4" name="Slide Number Placeholder 3"/>
          <p:cNvSpPr>
            <a:spLocks noGrp="1"/>
          </p:cNvSpPr>
          <p:nvPr>
            <p:ph type="sldNum" sz="quarter" idx="5"/>
          </p:nvPr>
        </p:nvSpPr>
        <p:spPr/>
        <p:txBody>
          <a:bodyPr/>
          <a:lstStyle/>
          <a:p>
            <a:fld id="{5EE7180B-A47D-4BB9-B357-C2CA381C4130}" type="slidenum">
              <a:rPr lang="en-US" smtClean="0"/>
              <a:t>16</a:t>
            </a:fld>
            <a:endParaRPr lang="en-US"/>
          </a:p>
        </p:txBody>
      </p:sp>
    </p:spTree>
    <p:extLst>
      <p:ext uri="{BB962C8B-B14F-4D97-AF65-F5344CB8AC3E}">
        <p14:creationId xmlns:p14="http://schemas.microsoft.com/office/powerpoint/2010/main" val="285981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7180B-A47D-4BB9-B357-C2CA381C4130}" type="slidenum">
              <a:rPr lang="en-US" smtClean="0"/>
              <a:t>18</a:t>
            </a:fld>
            <a:endParaRPr lang="en-US"/>
          </a:p>
        </p:txBody>
      </p:sp>
    </p:spTree>
    <p:extLst>
      <p:ext uri="{BB962C8B-B14F-4D97-AF65-F5344CB8AC3E}">
        <p14:creationId xmlns:p14="http://schemas.microsoft.com/office/powerpoint/2010/main" val="227629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1C16-A9C2-0050-E6AA-972DB2340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AC5C4E-86D1-177F-13BB-1C78A2A020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77262-1BEB-C8AF-83CA-F06015633358}"/>
              </a:ext>
            </a:extLst>
          </p:cNvPr>
          <p:cNvSpPr>
            <a:spLocks noGrp="1"/>
          </p:cNvSpPr>
          <p:nvPr>
            <p:ph type="dt" sz="half" idx="10"/>
          </p:nvPr>
        </p:nvSpPr>
        <p:spPr/>
        <p:txBody>
          <a:bodyPr/>
          <a:lstStyle/>
          <a:p>
            <a:fld id="{6AF1B993-1F94-41D6-9149-0DDB63C59690}" type="datetimeFigureOut">
              <a:rPr lang="en-US" smtClean="0"/>
              <a:t>12/19/2022</a:t>
            </a:fld>
            <a:endParaRPr lang="en-US"/>
          </a:p>
        </p:txBody>
      </p:sp>
      <p:sp>
        <p:nvSpPr>
          <p:cNvPr id="5" name="Footer Placeholder 4">
            <a:extLst>
              <a:ext uri="{FF2B5EF4-FFF2-40B4-BE49-F238E27FC236}">
                <a16:creationId xmlns:a16="http://schemas.microsoft.com/office/drawing/2014/main" id="{A0E1CF2F-D153-66B4-7A2F-AA104D8BD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0C129-6B84-11C7-7EF0-A85C9F1E9C2D}"/>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953125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3BBA-53D7-6673-8FA1-A1180BD3CB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4F7D46-3370-66E5-2233-81E3B4FDBE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71F182-3063-B6C0-F82B-F67E73E2184F}"/>
              </a:ext>
            </a:extLst>
          </p:cNvPr>
          <p:cNvSpPr>
            <a:spLocks noGrp="1"/>
          </p:cNvSpPr>
          <p:nvPr>
            <p:ph type="dt" sz="half" idx="10"/>
          </p:nvPr>
        </p:nvSpPr>
        <p:spPr/>
        <p:txBody>
          <a:bodyPr/>
          <a:lstStyle/>
          <a:p>
            <a:fld id="{6AF1B993-1F94-41D6-9149-0DDB63C59690}" type="datetimeFigureOut">
              <a:rPr lang="en-US" smtClean="0"/>
              <a:t>12/19/2022</a:t>
            </a:fld>
            <a:endParaRPr lang="en-US"/>
          </a:p>
        </p:txBody>
      </p:sp>
      <p:sp>
        <p:nvSpPr>
          <p:cNvPr id="5" name="Footer Placeholder 4">
            <a:extLst>
              <a:ext uri="{FF2B5EF4-FFF2-40B4-BE49-F238E27FC236}">
                <a16:creationId xmlns:a16="http://schemas.microsoft.com/office/drawing/2014/main" id="{C0FFE14C-880A-D398-C4F3-91D025578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70680-CAA4-2259-9894-DFA9F95ED7C3}"/>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149870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6307C2-C65C-15C7-D104-BF0CAB1B88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73A056-D379-8AB8-3CB6-7D0EBA5C33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05A40-ADF3-59A1-7562-5EA997D84DD0}"/>
              </a:ext>
            </a:extLst>
          </p:cNvPr>
          <p:cNvSpPr>
            <a:spLocks noGrp="1"/>
          </p:cNvSpPr>
          <p:nvPr>
            <p:ph type="dt" sz="half" idx="10"/>
          </p:nvPr>
        </p:nvSpPr>
        <p:spPr/>
        <p:txBody>
          <a:bodyPr/>
          <a:lstStyle/>
          <a:p>
            <a:fld id="{6AF1B993-1F94-41D6-9149-0DDB63C59690}" type="datetimeFigureOut">
              <a:rPr lang="en-US" smtClean="0"/>
              <a:t>12/19/2022</a:t>
            </a:fld>
            <a:endParaRPr lang="en-US"/>
          </a:p>
        </p:txBody>
      </p:sp>
      <p:sp>
        <p:nvSpPr>
          <p:cNvPr id="5" name="Footer Placeholder 4">
            <a:extLst>
              <a:ext uri="{FF2B5EF4-FFF2-40B4-BE49-F238E27FC236}">
                <a16:creationId xmlns:a16="http://schemas.microsoft.com/office/drawing/2014/main" id="{3E082315-0D0A-90DD-B0F3-A7B70E09B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98B098-9BAC-1B47-9010-7809AEBEA491}"/>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561373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4957-58C4-DCA7-C300-052E28FE38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EE76D-3962-D3EC-650C-9CCD198686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AC472-45E5-F333-FEF3-EFAFFE5A4207}"/>
              </a:ext>
            </a:extLst>
          </p:cNvPr>
          <p:cNvSpPr>
            <a:spLocks noGrp="1"/>
          </p:cNvSpPr>
          <p:nvPr>
            <p:ph type="dt" sz="half" idx="10"/>
          </p:nvPr>
        </p:nvSpPr>
        <p:spPr/>
        <p:txBody>
          <a:bodyPr/>
          <a:lstStyle/>
          <a:p>
            <a:fld id="{6AF1B993-1F94-41D6-9149-0DDB63C59690}" type="datetimeFigureOut">
              <a:rPr lang="en-US" smtClean="0"/>
              <a:t>12/19/2022</a:t>
            </a:fld>
            <a:endParaRPr lang="en-US"/>
          </a:p>
        </p:txBody>
      </p:sp>
      <p:sp>
        <p:nvSpPr>
          <p:cNvPr id="5" name="Footer Placeholder 4">
            <a:extLst>
              <a:ext uri="{FF2B5EF4-FFF2-40B4-BE49-F238E27FC236}">
                <a16:creationId xmlns:a16="http://schemas.microsoft.com/office/drawing/2014/main" id="{02797E88-72FB-9C9F-CAEE-20897D941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E50D2-E15B-BBAB-E04E-1FF82AA6E133}"/>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3205095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5AF4-5EBE-989A-1A42-2EB210217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39767C-A155-CE5C-CB2A-36FFC04E37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78C0E6-65E5-D904-F8C8-08AD1BB1C676}"/>
              </a:ext>
            </a:extLst>
          </p:cNvPr>
          <p:cNvSpPr>
            <a:spLocks noGrp="1"/>
          </p:cNvSpPr>
          <p:nvPr>
            <p:ph type="dt" sz="half" idx="10"/>
          </p:nvPr>
        </p:nvSpPr>
        <p:spPr/>
        <p:txBody>
          <a:bodyPr/>
          <a:lstStyle/>
          <a:p>
            <a:fld id="{6AF1B993-1F94-41D6-9149-0DDB63C59690}" type="datetimeFigureOut">
              <a:rPr lang="en-US" smtClean="0"/>
              <a:t>12/19/2022</a:t>
            </a:fld>
            <a:endParaRPr lang="en-US"/>
          </a:p>
        </p:txBody>
      </p:sp>
      <p:sp>
        <p:nvSpPr>
          <p:cNvPr id="5" name="Footer Placeholder 4">
            <a:extLst>
              <a:ext uri="{FF2B5EF4-FFF2-40B4-BE49-F238E27FC236}">
                <a16:creationId xmlns:a16="http://schemas.microsoft.com/office/drawing/2014/main" id="{224EA6FF-C0C2-0780-64B2-0EDA0CAEA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CCDB5-7666-8882-25FD-D02C89F648C7}"/>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279305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1CF2-CD22-A8A1-DA52-D3D4A70E75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9DCB9A-9425-9DDA-4F43-7C40EBAFA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CF934C-2446-54D2-832C-169021405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0AC449-3C26-A91E-8FAD-720D175C0E78}"/>
              </a:ext>
            </a:extLst>
          </p:cNvPr>
          <p:cNvSpPr>
            <a:spLocks noGrp="1"/>
          </p:cNvSpPr>
          <p:nvPr>
            <p:ph type="dt" sz="half" idx="10"/>
          </p:nvPr>
        </p:nvSpPr>
        <p:spPr/>
        <p:txBody>
          <a:bodyPr/>
          <a:lstStyle/>
          <a:p>
            <a:fld id="{6AF1B993-1F94-41D6-9149-0DDB63C59690}" type="datetimeFigureOut">
              <a:rPr lang="en-US" smtClean="0"/>
              <a:t>12/19/2022</a:t>
            </a:fld>
            <a:endParaRPr lang="en-US"/>
          </a:p>
        </p:txBody>
      </p:sp>
      <p:sp>
        <p:nvSpPr>
          <p:cNvPr id="6" name="Footer Placeholder 5">
            <a:extLst>
              <a:ext uri="{FF2B5EF4-FFF2-40B4-BE49-F238E27FC236}">
                <a16:creationId xmlns:a16="http://schemas.microsoft.com/office/drawing/2014/main" id="{8C6992EE-CB10-C43C-C350-666C18C54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F404B-BE57-6A57-6952-680A037A81C1}"/>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76407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5A15-05FD-2C47-4415-53285DD9EE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37DF17-8E77-2E51-1F81-0392334703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1A2872-5636-C525-39E2-B481851CCE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8F517D-09E7-580F-C31E-977D119CB8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0585E8-58B1-5B28-99F2-A03E9820A1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FB32C1-845E-4FAC-7FE7-AC0DFD27C506}"/>
              </a:ext>
            </a:extLst>
          </p:cNvPr>
          <p:cNvSpPr>
            <a:spLocks noGrp="1"/>
          </p:cNvSpPr>
          <p:nvPr>
            <p:ph type="dt" sz="half" idx="10"/>
          </p:nvPr>
        </p:nvSpPr>
        <p:spPr/>
        <p:txBody>
          <a:bodyPr/>
          <a:lstStyle/>
          <a:p>
            <a:fld id="{6AF1B993-1F94-41D6-9149-0DDB63C59690}" type="datetimeFigureOut">
              <a:rPr lang="en-US" smtClean="0"/>
              <a:t>12/19/2022</a:t>
            </a:fld>
            <a:endParaRPr lang="en-US"/>
          </a:p>
        </p:txBody>
      </p:sp>
      <p:sp>
        <p:nvSpPr>
          <p:cNvPr id="8" name="Footer Placeholder 7">
            <a:extLst>
              <a:ext uri="{FF2B5EF4-FFF2-40B4-BE49-F238E27FC236}">
                <a16:creationId xmlns:a16="http://schemas.microsoft.com/office/drawing/2014/main" id="{6733B341-C167-1422-2F71-BD4E606AC9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9DF607-4D21-5212-D488-2DA9D826A72D}"/>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2870594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8F849-B000-9915-77AE-B96C1BF0E1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AD8BD9-EACD-4A9D-C548-33570E8E8611}"/>
              </a:ext>
            </a:extLst>
          </p:cNvPr>
          <p:cNvSpPr>
            <a:spLocks noGrp="1"/>
          </p:cNvSpPr>
          <p:nvPr>
            <p:ph type="dt" sz="half" idx="10"/>
          </p:nvPr>
        </p:nvSpPr>
        <p:spPr/>
        <p:txBody>
          <a:bodyPr/>
          <a:lstStyle/>
          <a:p>
            <a:fld id="{6AF1B993-1F94-41D6-9149-0DDB63C59690}" type="datetimeFigureOut">
              <a:rPr lang="en-US" smtClean="0"/>
              <a:t>12/19/2022</a:t>
            </a:fld>
            <a:endParaRPr lang="en-US"/>
          </a:p>
        </p:txBody>
      </p:sp>
      <p:sp>
        <p:nvSpPr>
          <p:cNvPr id="4" name="Footer Placeholder 3">
            <a:extLst>
              <a:ext uri="{FF2B5EF4-FFF2-40B4-BE49-F238E27FC236}">
                <a16:creationId xmlns:a16="http://schemas.microsoft.com/office/drawing/2014/main" id="{D1487566-17C1-5CC1-AF2E-6D0AB3652D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F4BD1-2515-D6A5-D4E4-5A751F9F4CF3}"/>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401847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DBD6D-D0D4-FA6C-3F67-2FF8F2FC10E9}"/>
              </a:ext>
            </a:extLst>
          </p:cNvPr>
          <p:cNvSpPr>
            <a:spLocks noGrp="1"/>
          </p:cNvSpPr>
          <p:nvPr>
            <p:ph type="dt" sz="half" idx="10"/>
          </p:nvPr>
        </p:nvSpPr>
        <p:spPr/>
        <p:txBody>
          <a:bodyPr/>
          <a:lstStyle/>
          <a:p>
            <a:fld id="{6AF1B993-1F94-41D6-9149-0DDB63C59690}" type="datetimeFigureOut">
              <a:rPr lang="en-US" smtClean="0"/>
              <a:t>12/19/2022</a:t>
            </a:fld>
            <a:endParaRPr lang="en-US"/>
          </a:p>
        </p:txBody>
      </p:sp>
      <p:sp>
        <p:nvSpPr>
          <p:cNvPr id="3" name="Footer Placeholder 2">
            <a:extLst>
              <a:ext uri="{FF2B5EF4-FFF2-40B4-BE49-F238E27FC236}">
                <a16:creationId xmlns:a16="http://schemas.microsoft.com/office/drawing/2014/main" id="{064554AB-242B-E765-2C93-C0E5E2E32F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ACF3DF-47A8-83B1-1FB1-4D5F93CEF94B}"/>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413447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CCF2D-0EB4-D500-B7A8-8B6D13A65B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D66B64-5E1F-8937-8FCE-C138F358B1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D2944E-FC7F-A8A7-0F5E-4FE39EA562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2150A-5741-ECC3-A5A5-73214F76D6B0}"/>
              </a:ext>
            </a:extLst>
          </p:cNvPr>
          <p:cNvSpPr>
            <a:spLocks noGrp="1"/>
          </p:cNvSpPr>
          <p:nvPr>
            <p:ph type="dt" sz="half" idx="10"/>
          </p:nvPr>
        </p:nvSpPr>
        <p:spPr/>
        <p:txBody>
          <a:bodyPr/>
          <a:lstStyle/>
          <a:p>
            <a:fld id="{6AF1B993-1F94-41D6-9149-0DDB63C59690}" type="datetimeFigureOut">
              <a:rPr lang="en-US" smtClean="0"/>
              <a:t>12/19/2022</a:t>
            </a:fld>
            <a:endParaRPr lang="en-US"/>
          </a:p>
        </p:txBody>
      </p:sp>
      <p:sp>
        <p:nvSpPr>
          <p:cNvPr id="6" name="Footer Placeholder 5">
            <a:extLst>
              <a:ext uri="{FF2B5EF4-FFF2-40B4-BE49-F238E27FC236}">
                <a16:creationId xmlns:a16="http://schemas.microsoft.com/office/drawing/2014/main" id="{2DF5433C-95FE-7FBE-E7EE-1F9A68315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CE64A-53A8-13FB-28A8-7773A53E6031}"/>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2863725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C4C9-BACB-C261-B05B-021D76050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3B6896-9D14-4AE7-93CA-44DE09308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205E00-E1A4-FDF7-6237-2524F01B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D0EDE9-B368-3ECB-8266-94425B822CC6}"/>
              </a:ext>
            </a:extLst>
          </p:cNvPr>
          <p:cNvSpPr>
            <a:spLocks noGrp="1"/>
          </p:cNvSpPr>
          <p:nvPr>
            <p:ph type="dt" sz="half" idx="10"/>
          </p:nvPr>
        </p:nvSpPr>
        <p:spPr/>
        <p:txBody>
          <a:bodyPr/>
          <a:lstStyle/>
          <a:p>
            <a:fld id="{6AF1B993-1F94-41D6-9149-0DDB63C59690}" type="datetimeFigureOut">
              <a:rPr lang="en-US" smtClean="0"/>
              <a:t>12/19/2022</a:t>
            </a:fld>
            <a:endParaRPr lang="en-US"/>
          </a:p>
        </p:txBody>
      </p:sp>
      <p:sp>
        <p:nvSpPr>
          <p:cNvPr id="6" name="Footer Placeholder 5">
            <a:extLst>
              <a:ext uri="{FF2B5EF4-FFF2-40B4-BE49-F238E27FC236}">
                <a16:creationId xmlns:a16="http://schemas.microsoft.com/office/drawing/2014/main" id="{A1439F07-DA52-4ADE-E056-9DBBF0D31E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8E02B-2912-EC90-ED6C-797F39E48801}"/>
              </a:ext>
            </a:extLst>
          </p:cNvPr>
          <p:cNvSpPr>
            <a:spLocks noGrp="1"/>
          </p:cNvSpPr>
          <p:nvPr>
            <p:ph type="sldNum" sz="quarter" idx="12"/>
          </p:nvPr>
        </p:nvSpPr>
        <p:spPr/>
        <p:txBody>
          <a:bodyPr/>
          <a:lstStyle/>
          <a:p>
            <a:fld id="{DCDC45FD-23EF-428B-A178-9BFD6B5AD2AA}" type="slidenum">
              <a:rPr lang="en-US" smtClean="0"/>
              <a:t>‹#›</a:t>
            </a:fld>
            <a:endParaRPr lang="en-US"/>
          </a:p>
        </p:txBody>
      </p:sp>
    </p:spTree>
    <p:extLst>
      <p:ext uri="{BB962C8B-B14F-4D97-AF65-F5344CB8AC3E}">
        <p14:creationId xmlns:p14="http://schemas.microsoft.com/office/powerpoint/2010/main" val="4215360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4F131D-3BF1-5085-D2E7-710681A7D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298DA-92A7-8A5F-50D6-56F9396D11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748719-2C2B-DB50-D94B-DC95BF91B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F1B993-1F94-41D6-9149-0DDB63C59690}" type="datetimeFigureOut">
              <a:rPr lang="en-US" smtClean="0"/>
              <a:t>12/19/2022</a:t>
            </a:fld>
            <a:endParaRPr lang="en-US"/>
          </a:p>
        </p:txBody>
      </p:sp>
      <p:sp>
        <p:nvSpPr>
          <p:cNvPr id="5" name="Footer Placeholder 4">
            <a:extLst>
              <a:ext uri="{FF2B5EF4-FFF2-40B4-BE49-F238E27FC236}">
                <a16:creationId xmlns:a16="http://schemas.microsoft.com/office/drawing/2014/main" id="{650E7076-0256-CCCC-6612-930F9C4EBA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0B6369-3E65-7B27-D34B-0C4ABD12F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C45FD-23EF-428B-A178-9BFD6B5AD2AA}" type="slidenum">
              <a:rPr lang="en-US" smtClean="0"/>
              <a:t>‹#›</a:t>
            </a:fld>
            <a:endParaRPr lang="en-US"/>
          </a:p>
        </p:txBody>
      </p:sp>
    </p:spTree>
    <p:extLst>
      <p:ext uri="{BB962C8B-B14F-4D97-AF65-F5344CB8AC3E}">
        <p14:creationId xmlns:p14="http://schemas.microsoft.com/office/powerpoint/2010/main" val="1479684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020D81-F994-C158-47CA-495B262B1A19}"/>
              </a:ext>
            </a:extLst>
          </p:cNvPr>
          <p:cNvSpPr>
            <a:spLocks noGrp="1"/>
          </p:cNvSpPr>
          <p:nvPr>
            <p:ph type="subTitle" idx="1"/>
          </p:nvPr>
        </p:nvSpPr>
        <p:spPr>
          <a:xfrm>
            <a:off x="2075491" y="2882225"/>
            <a:ext cx="7148182" cy="1170781"/>
          </a:xfrm>
        </p:spPr>
        <p:txBody>
          <a:bodyPr>
            <a:normAutofit fontScale="55000" lnSpcReduction="20000"/>
          </a:bodyPr>
          <a:lstStyle/>
          <a:p>
            <a:r>
              <a:rPr lang="en-US" sz="4800" b="1" dirty="0">
                <a:latin typeface="Tw Cen MT" panose="020B0602020104020603" pitchFamily="34" charset="0"/>
              </a:rPr>
              <a:t>RFM Analysis</a:t>
            </a:r>
          </a:p>
          <a:p>
            <a:r>
              <a:rPr lang="en-US" sz="4800" dirty="0">
                <a:latin typeface="Tw Cen MT" panose="020B0602020104020603" pitchFamily="34" charset="0"/>
              </a:rPr>
              <a:t>on</a:t>
            </a:r>
            <a:r>
              <a:rPr lang="en-US" sz="4800" b="1" dirty="0">
                <a:latin typeface="Tw Cen MT" panose="020B0602020104020603" pitchFamily="34" charset="0"/>
              </a:rPr>
              <a:t> </a:t>
            </a:r>
          </a:p>
          <a:p>
            <a:r>
              <a:rPr lang="en-US" sz="4000" b="1" i="0" dirty="0">
                <a:solidFill>
                  <a:srgbClr val="202124"/>
                </a:solidFill>
                <a:effectLst/>
                <a:latin typeface="zeitung"/>
              </a:rPr>
              <a:t>SMART SUPPLY CHAIN</a:t>
            </a:r>
          </a:p>
          <a:p>
            <a:endParaRPr lang="en-US" sz="4800" b="1" dirty="0">
              <a:latin typeface="Tw Cen MT" panose="020B0602020104020603" pitchFamily="34" charset="0"/>
            </a:endParaRPr>
          </a:p>
          <a:p>
            <a:endParaRPr lang="en-US" sz="4800" b="1" dirty="0">
              <a:latin typeface="Tw Cen MT" panose="020B0602020104020603" pitchFamily="34" charset="0"/>
            </a:endParaRPr>
          </a:p>
        </p:txBody>
      </p:sp>
      <p:pic>
        <p:nvPicPr>
          <p:cNvPr id="4" name="Picture 3">
            <a:extLst>
              <a:ext uri="{FF2B5EF4-FFF2-40B4-BE49-F238E27FC236}">
                <a16:creationId xmlns:a16="http://schemas.microsoft.com/office/drawing/2014/main" id="{82E2EA7E-B90E-B53B-BC87-AE895AE7D2C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6400"/>
                    </a14:imgEffect>
                    <a14:imgEffect>
                      <a14:brightnessContrast bright="-20000" contrast="40000"/>
                    </a14:imgEffect>
                  </a14:imgLayer>
                </a14:imgProps>
              </a:ext>
            </a:extLst>
          </a:blip>
          <a:stretch>
            <a:fillRect/>
          </a:stretch>
        </p:blipFill>
        <p:spPr>
          <a:xfrm>
            <a:off x="3506301" y="495311"/>
            <a:ext cx="4692961" cy="1041377"/>
          </a:xfrm>
          <a:prstGeom prst="rect">
            <a:avLst/>
          </a:prstGeom>
        </p:spPr>
      </p:pic>
      <p:sp>
        <p:nvSpPr>
          <p:cNvPr id="5" name="Subtitle 2">
            <a:extLst>
              <a:ext uri="{FF2B5EF4-FFF2-40B4-BE49-F238E27FC236}">
                <a16:creationId xmlns:a16="http://schemas.microsoft.com/office/drawing/2014/main" id="{A48578BC-1AA3-2FA9-376B-F13EB2FB2320}"/>
              </a:ext>
            </a:extLst>
          </p:cNvPr>
          <p:cNvSpPr txBox="1">
            <a:spLocks/>
          </p:cNvSpPr>
          <p:nvPr/>
        </p:nvSpPr>
        <p:spPr>
          <a:xfrm>
            <a:off x="2278691" y="4152900"/>
            <a:ext cx="7148182" cy="1689100"/>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9600" dirty="0">
              <a:latin typeface="Tw Cen MT" panose="020B0602020104020603" pitchFamily="34" charset="0"/>
            </a:endParaRPr>
          </a:p>
          <a:p>
            <a:pPr>
              <a:lnSpc>
                <a:spcPct val="120000"/>
              </a:lnSpc>
            </a:pPr>
            <a:r>
              <a:rPr lang="en-US" sz="9600" dirty="0">
                <a:latin typeface="Tw Cen MT" panose="020B0602020104020603" pitchFamily="34" charset="0"/>
              </a:rPr>
              <a:t>Presented By:</a:t>
            </a:r>
          </a:p>
          <a:p>
            <a:pPr>
              <a:lnSpc>
                <a:spcPct val="120000"/>
              </a:lnSpc>
            </a:pPr>
            <a:r>
              <a:rPr lang="en-US" sz="9600" dirty="0">
                <a:latin typeface="Tw Cen MT" panose="020B0602020104020603" pitchFamily="34" charset="0"/>
              </a:rPr>
              <a:t>Sameen Fatima</a:t>
            </a:r>
          </a:p>
          <a:p>
            <a:pPr>
              <a:lnSpc>
                <a:spcPct val="120000"/>
              </a:lnSpc>
            </a:pPr>
            <a:r>
              <a:rPr lang="en-US" sz="9600" dirty="0">
                <a:latin typeface="Tw Cen MT" panose="020B0602020104020603" pitchFamily="34" charset="0"/>
              </a:rPr>
              <a:t>Data Analytics – Cohort 4</a:t>
            </a:r>
          </a:p>
          <a:p>
            <a:endParaRPr lang="en-US" sz="4800" b="1" dirty="0">
              <a:latin typeface="Tw Cen MT" panose="020B0602020104020603" pitchFamily="34" charset="0"/>
            </a:endParaRPr>
          </a:p>
        </p:txBody>
      </p:sp>
      <p:pic>
        <p:nvPicPr>
          <p:cNvPr id="2" name="Picture 1">
            <a:extLst>
              <a:ext uri="{FF2B5EF4-FFF2-40B4-BE49-F238E27FC236}">
                <a16:creationId xmlns:a16="http://schemas.microsoft.com/office/drawing/2014/main" id="{D272CFCB-FD03-B567-17E7-366BAAC78237}"/>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CrisscrossEtching/>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382000" y="3695700"/>
            <a:ext cx="3215836" cy="2409711"/>
          </a:xfrm>
          <a:prstGeom prst="rect">
            <a:avLst/>
          </a:prstGeom>
          <a:ln>
            <a:noFill/>
          </a:ln>
          <a:effectLst>
            <a:outerShdw blurRad="50800" dist="38100" dir="8100000" algn="tr" rotWithShape="0">
              <a:schemeClr val="bg2">
                <a:lumMod val="60000"/>
                <a:lumOff val="40000"/>
                <a:alpha val="40000"/>
              </a:schemeClr>
            </a:outerShdw>
          </a:effectLst>
          <a:scene3d>
            <a:camera prst="orthographicFront"/>
            <a:lightRig rig="threePt" dir="t"/>
          </a:scene3d>
          <a:sp3d extrusionH="76200">
            <a:extrusionClr>
              <a:schemeClr val="accent1">
                <a:lumMod val="60000"/>
                <a:lumOff val="40000"/>
              </a:schemeClr>
            </a:extrusionClr>
          </a:sp3d>
        </p:spPr>
      </p:pic>
      <p:sp>
        <p:nvSpPr>
          <p:cNvPr id="6" name="TextBox 5">
            <a:extLst>
              <a:ext uri="{FF2B5EF4-FFF2-40B4-BE49-F238E27FC236}">
                <a16:creationId xmlns:a16="http://schemas.microsoft.com/office/drawing/2014/main" id="{A3A24BF2-3EAA-3FA1-95EE-281DA27396B4}"/>
              </a:ext>
            </a:extLst>
          </p:cNvPr>
          <p:cNvSpPr txBox="1"/>
          <p:nvPr/>
        </p:nvSpPr>
        <p:spPr>
          <a:xfrm>
            <a:off x="4531982" y="2099627"/>
            <a:ext cx="2235200" cy="369332"/>
          </a:xfrm>
          <a:prstGeom prst="rect">
            <a:avLst/>
          </a:prstGeom>
          <a:noFill/>
        </p:spPr>
        <p:txBody>
          <a:bodyPr wrap="square" rtlCol="0">
            <a:spAutoFit/>
          </a:bodyPr>
          <a:lstStyle/>
          <a:p>
            <a:r>
              <a:rPr lang="en-US" sz="1800" u="sng">
                <a:latin typeface="Tw Cen MT" panose="020B0602020104020603" pitchFamily="34" charset="0"/>
              </a:rPr>
              <a:t>Portfolio Project # 02</a:t>
            </a:r>
            <a:endParaRPr lang="en-US" sz="1800" u="sng" dirty="0">
              <a:latin typeface="Tw Cen MT" panose="020B0602020104020603" pitchFamily="34" charset="0"/>
            </a:endParaRPr>
          </a:p>
        </p:txBody>
      </p:sp>
    </p:spTree>
    <p:extLst>
      <p:ext uri="{BB962C8B-B14F-4D97-AF65-F5344CB8AC3E}">
        <p14:creationId xmlns:p14="http://schemas.microsoft.com/office/powerpoint/2010/main" val="141588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058AD3-B8A5-FCDF-B20A-9322FCFC05C0}"/>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922" t="17626" r="20343" b="33681"/>
          <a:stretch/>
        </p:blipFill>
        <p:spPr>
          <a:xfrm>
            <a:off x="609600" y="1492065"/>
            <a:ext cx="7975600" cy="4769035"/>
          </a:xfrm>
        </p:spPr>
      </p:pic>
      <p:sp>
        <p:nvSpPr>
          <p:cNvPr id="4" name="Content Placeholder 3">
            <a:extLst>
              <a:ext uri="{FF2B5EF4-FFF2-40B4-BE49-F238E27FC236}">
                <a16:creationId xmlns:a16="http://schemas.microsoft.com/office/drawing/2014/main" id="{1F421413-053F-C0CD-40D8-2AFDC6C2474C}"/>
              </a:ext>
            </a:extLst>
          </p:cNvPr>
          <p:cNvSpPr>
            <a:spLocks noGrp="1"/>
          </p:cNvSpPr>
          <p:nvPr>
            <p:ph sz="half" idx="2"/>
          </p:nvPr>
        </p:nvSpPr>
        <p:spPr>
          <a:xfrm>
            <a:off x="8877300" y="2400301"/>
            <a:ext cx="2908300" cy="2281330"/>
          </a:xfrm>
        </p:spPr>
        <p:txBody>
          <a:bodyPr>
            <a:normAutofit/>
          </a:bodyPr>
          <a:lstStyle/>
          <a:p>
            <a:pPr marL="0" indent="0">
              <a:buNone/>
            </a:pPr>
            <a:r>
              <a:rPr lang="en-US" sz="2400" dirty="0">
                <a:solidFill>
                  <a:schemeClr val="tx1">
                    <a:lumMod val="75000"/>
                    <a:lumOff val="25000"/>
                  </a:schemeClr>
                </a:solidFill>
                <a:latin typeface="Tw Cen MT" panose="020B0602020104020603" pitchFamily="34" charset="0"/>
              </a:rPr>
              <a:t>Product items belonged to Fishing, Cleats, Camping &amp; Hiking etc. are being bought by most of our customers.</a:t>
            </a:r>
          </a:p>
        </p:txBody>
      </p:sp>
      <p:sp>
        <p:nvSpPr>
          <p:cNvPr id="5" name="Arrow: Pentagon 4">
            <a:extLst>
              <a:ext uri="{FF2B5EF4-FFF2-40B4-BE49-F238E27FC236}">
                <a16:creationId xmlns:a16="http://schemas.microsoft.com/office/drawing/2014/main" id="{00D3AD6D-17EC-2B20-47DD-49C93641A11E}"/>
              </a:ext>
            </a:extLst>
          </p:cNvPr>
          <p:cNvSpPr/>
          <p:nvPr/>
        </p:nvSpPr>
        <p:spPr>
          <a:xfrm>
            <a:off x="0" y="452476"/>
            <a:ext cx="42926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Top Selling categories</a:t>
            </a:r>
          </a:p>
        </p:txBody>
      </p:sp>
    </p:spTree>
    <p:extLst>
      <p:ext uri="{BB962C8B-B14F-4D97-AF65-F5344CB8AC3E}">
        <p14:creationId xmlns:p14="http://schemas.microsoft.com/office/powerpoint/2010/main" val="3157274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434330EC-CCA2-9FB2-C1C1-2B8537DFB24B}"/>
              </a:ext>
            </a:extLst>
          </p:cNvPr>
          <p:cNvSpPr/>
          <p:nvPr/>
        </p:nvSpPr>
        <p:spPr>
          <a:xfrm>
            <a:off x="0" y="338176"/>
            <a:ext cx="4292600" cy="56352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Top Selling Products</a:t>
            </a:r>
          </a:p>
        </p:txBody>
      </p:sp>
      <p:sp>
        <p:nvSpPr>
          <p:cNvPr id="9" name="TextBox 8">
            <a:extLst>
              <a:ext uri="{FF2B5EF4-FFF2-40B4-BE49-F238E27FC236}">
                <a16:creationId xmlns:a16="http://schemas.microsoft.com/office/drawing/2014/main" id="{F5BB4FD8-328C-7049-AC0D-353A41CAA459}"/>
              </a:ext>
            </a:extLst>
          </p:cNvPr>
          <p:cNvSpPr txBox="1"/>
          <p:nvPr/>
        </p:nvSpPr>
        <p:spPr>
          <a:xfrm>
            <a:off x="9931400" y="1997839"/>
            <a:ext cx="2260600" cy="2862322"/>
          </a:xfrm>
          <a:prstGeom prst="rect">
            <a:avLst/>
          </a:prstGeom>
          <a:noFill/>
        </p:spPr>
        <p:txBody>
          <a:bodyPr wrap="square" rtlCol="0">
            <a:spAutoFit/>
          </a:bodyPr>
          <a:lstStyle/>
          <a:p>
            <a:r>
              <a:rPr lang="en-US" dirty="0"/>
              <a:t>Out of 29.35M of sales, these 5 products are producing 19.2M and rest of the products are generating only 10M of sales. So these 5 are the most important Products of our company.</a:t>
            </a:r>
          </a:p>
        </p:txBody>
      </p:sp>
      <p:pic>
        <p:nvPicPr>
          <p:cNvPr id="13" name="Content Placeholder 12">
            <a:extLst>
              <a:ext uri="{FF2B5EF4-FFF2-40B4-BE49-F238E27FC236}">
                <a16:creationId xmlns:a16="http://schemas.microsoft.com/office/drawing/2014/main" id="{266BA508-DE84-C7AF-FF50-3ADEF0BC5407}"/>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296" t="16647" r="7598" b="16822"/>
          <a:stretch/>
        </p:blipFill>
        <p:spPr>
          <a:xfrm>
            <a:off x="546100" y="1107945"/>
            <a:ext cx="9385300" cy="4543555"/>
          </a:xfrm>
          <a:ln>
            <a:solidFill>
              <a:schemeClr val="tx1"/>
            </a:solidFill>
          </a:ln>
        </p:spPr>
      </p:pic>
      <p:sp>
        <p:nvSpPr>
          <p:cNvPr id="14" name="TextBox 13">
            <a:extLst>
              <a:ext uri="{FF2B5EF4-FFF2-40B4-BE49-F238E27FC236}">
                <a16:creationId xmlns:a16="http://schemas.microsoft.com/office/drawing/2014/main" id="{70436282-0B9E-1B21-8507-00D4B438E5C3}"/>
              </a:ext>
            </a:extLst>
          </p:cNvPr>
          <p:cNvSpPr txBox="1"/>
          <p:nvPr/>
        </p:nvSpPr>
        <p:spPr>
          <a:xfrm>
            <a:off x="673100" y="5981700"/>
            <a:ext cx="9169400" cy="646331"/>
          </a:xfrm>
          <a:prstGeom prst="rect">
            <a:avLst/>
          </a:prstGeom>
          <a:noFill/>
        </p:spPr>
        <p:txBody>
          <a:bodyPr wrap="square" rtlCol="0">
            <a:spAutoFit/>
          </a:bodyPr>
          <a:lstStyle/>
          <a:p>
            <a:r>
              <a:rPr lang="en-US" i="1" dirty="0">
                <a:solidFill>
                  <a:srgbClr val="002060"/>
                </a:solidFill>
              </a:rPr>
              <a:t>Because 65% of the revenue was generated by these 5 products so we must never compromise on the Quality of these product in order to gain customer’s satisfaction &amp; loyalty.</a:t>
            </a:r>
          </a:p>
        </p:txBody>
      </p:sp>
    </p:spTree>
    <p:extLst>
      <p:ext uri="{BB962C8B-B14F-4D97-AF65-F5344CB8AC3E}">
        <p14:creationId xmlns:p14="http://schemas.microsoft.com/office/powerpoint/2010/main" val="1640410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F959717-6A63-94C5-EB3A-A70AABC9E20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587" t="20895" r="23548" b="31720"/>
          <a:stretch/>
        </p:blipFill>
        <p:spPr>
          <a:xfrm>
            <a:off x="6096000" y="1448134"/>
            <a:ext cx="5854700" cy="3961732"/>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5" name="Content Placeholder 16">
            <a:extLst>
              <a:ext uri="{FF2B5EF4-FFF2-40B4-BE49-F238E27FC236}">
                <a16:creationId xmlns:a16="http://schemas.microsoft.com/office/drawing/2014/main" id="{71F57139-363F-229C-2D62-765216B204E1}"/>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23327" t="25173" r="14272" b="29880"/>
          <a:stretch/>
        </p:blipFill>
        <p:spPr>
          <a:xfrm>
            <a:off x="596900" y="1448134"/>
            <a:ext cx="5359400" cy="3961732"/>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8" name="Arrow: Pentagon 7">
            <a:extLst>
              <a:ext uri="{FF2B5EF4-FFF2-40B4-BE49-F238E27FC236}">
                <a16:creationId xmlns:a16="http://schemas.microsoft.com/office/drawing/2014/main" id="{BDFEAE5F-42C5-D565-7CCD-A472A0D696A7}"/>
              </a:ext>
            </a:extLst>
          </p:cNvPr>
          <p:cNvSpPr/>
          <p:nvPr/>
        </p:nvSpPr>
        <p:spPr>
          <a:xfrm>
            <a:off x="0" y="452476"/>
            <a:ext cx="59563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Sales generated by each segment</a:t>
            </a:r>
          </a:p>
        </p:txBody>
      </p:sp>
      <p:sp>
        <p:nvSpPr>
          <p:cNvPr id="9" name="TextBox 8">
            <a:extLst>
              <a:ext uri="{FF2B5EF4-FFF2-40B4-BE49-F238E27FC236}">
                <a16:creationId xmlns:a16="http://schemas.microsoft.com/office/drawing/2014/main" id="{F9EF04E5-477C-EF06-B02A-C80A54922A40}"/>
              </a:ext>
            </a:extLst>
          </p:cNvPr>
          <p:cNvSpPr txBox="1"/>
          <p:nvPr/>
        </p:nvSpPr>
        <p:spPr>
          <a:xfrm>
            <a:off x="838200" y="5618124"/>
            <a:ext cx="110109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The line graph shows a critical decline of sales in 2017.</a:t>
            </a:r>
          </a:p>
          <a:p>
            <a:pPr marL="285750" indent="-28575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On further analysis we figured out that the customers who have churned were among the top contributors in revenue making.</a:t>
            </a:r>
          </a:p>
        </p:txBody>
      </p:sp>
    </p:spTree>
    <p:extLst>
      <p:ext uri="{BB962C8B-B14F-4D97-AF65-F5344CB8AC3E}">
        <p14:creationId xmlns:p14="http://schemas.microsoft.com/office/powerpoint/2010/main" val="996612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D45B3B-6624-D531-A940-BA6B645CBC8D}"/>
              </a:ext>
            </a:extLst>
          </p:cNvPr>
          <p:cNvSpPr>
            <a:spLocks noGrp="1"/>
          </p:cNvSpPr>
          <p:nvPr>
            <p:ph sz="half" idx="2"/>
          </p:nvPr>
        </p:nvSpPr>
        <p:spPr>
          <a:xfrm>
            <a:off x="8483600" y="2351087"/>
            <a:ext cx="3098800" cy="2733675"/>
          </a:xfrm>
        </p:spPr>
        <p:txBody>
          <a:bodyPr>
            <a:normAutofit/>
          </a:bodyPr>
          <a:lstStyle/>
          <a:p>
            <a:pPr marL="0" indent="0">
              <a:buNone/>
            </a:pPr>
            <a:r>
              <a:rPr lang="en-US" sz="2400" dirty="0">
                <a:solidFill>
                  <a:schemeClr val="tx1">
                    <a:lumMod val="75000"/>
                    <a:lumOff val="25000"/>
                  </a:schemeClr>
                </a:solidFill>
                <a:latin typeface="Tw Cen MT" panose="020B0602020104020603" pitchFamily="34" charset="0"/>
              </a:rPr>
              <a:t>Out of 165K orders, 94.38K were delivered late.</a:t>
            </a:r>
          </a:p>
          <a:p>
            <a:pPr marL="0" indent="0">
              <a:buNone/>
            </a:pPr>
            <a:r>
              <a:rPr lang="en-US" sz="2400" dirty="0">
                <a:solidFill>
                  <a:schemeClr val="tx1">
                    <a:lumMod val="75000"/>
                    <a:lumOff val="25000"/>
                  </a:schemeClr>
                </a:solidFill>
                <a:latin typeface="Tw Cen MT" panose="020B0602020104020603" pitchFamily="34" charset="0"/>
              </a:rPr>
              <a:t>Which could be the main reason of customer’s churn.</a:t>
            </a:r>
          </a:p>
        </p:txBody>
      </p:sp>
      <p:sp>
        <p:nvSpPr>
          <p:cNvPr id="5" name="Arrow: Pentagon 4">
            <a:extLst>
              <a:ext uri="{FF2B5EF4-FFF2-40B4-BE49-F238E27FC236}">
                <a16:creationId xmlns:a16="http://schemas.microsoft.com/office/drawing/2014/main" id="{B64DBF1A-C244-C1AF-962B-5DCA77E44680}"/>
              </a:ext>
            </a:extLst>
          </p:cNvPr>
          <p:cNvSpPr/>
          <p:nvPr/>
        </p:nvSpPr>
        <p:spPr>
          <a:xfrm>
            <a:off x="0" y="452476"/>
            <a:ext cx="59563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Why are Customers Churning?</a:t>
            </a:r>
          </a:p>
        </p:txBody>
      </p:sp>
      <p:pic>
        <p:nvPicPr>
          <p:cNvPr id="3" name="Picture 2">
            <a:extLst>
              <a:ext uri="{FF2B5EF4-FFF2-40B4-BE49-F238E27FC236}">
                <a16:creationId xmlns:a16="http://schemas.microsoft.com/office/drawing/2014/main" id="{974F2827-0859-9DD9-63BA-636847A5B222}"/>
              </a:ext>
            </a:extLst>
          </p:cNvPr>
          <p:cNvPicPr>
            <a:picLocks noChangeAspect="1"/>
          </p:cNvPicPr>
          <p:nvPr/>
        </p:nvPicPr>
        <p:blipFill rotWithShape="1">
          <a:blip r:embed="rId2">
            <a:extLst>
              <a:ext uri="{28A0092B-C50C-407E-A947-70E740481C1C}">
                <a14:useLocalDpi xmlns:a14="http://schemas.microsoft.com/office/drawing/2010/main" val="0"/>
              </a:ext>
            </a:extLst>
          </a:blip>
          <a:srcRect l="7222" t="16852" r="8056" b="18518"/>
          <a:stretch/>
        </p:blipFill>
        <p:spPr>
          <a:xfrm>
            <a:off x="774700" y="1501774"/>
            <a:ext cx="7505699" cy="4432300"/>
          </a:xfrm>
          <a:prstGeom prst="rect">
            <a:avLst/>
          </a:prstGeom>
          <a:ln>
            <a:solidFill>
              <a:schemeClr val="bg2">
                <a:lumMod val="75000"/>
              </a:schemeClr>
            </a:solidFill>
          </a:ln>
        </p:spPr>
      </p:pic>
    </p:spTree>
    <p:extLst>
      <p:ext uri="{BB962C8B-B14F-4D97-AF65-F5344CB8AC3E}">
        <p14:creationId xmlns:p14="http://schemas.microsoft.com/office/powerpoint/2010/main" val="2940264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483A88C-F701-1FBE-7338-FB4C046D2E9E}"/>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263" t="20596" r="7177" b="25245"/>
          <a:stretch/>
        </p:blipFill>
        <p:spPr>
          <a:xfrm>
            <a:off x="524069" y="1454150"/>
            <a:ext cx="8932381" cy="4730750"/>
          </a:xfrm>
          <a:prstGeom prst="rect">
            <a:avLst/>
          </a:prstGeom>
          <a:ln w="228600" cap="sq" cmpd="thickThin">
            <a:noFill/>
            <a:prstDash val="solid"/>
            <a:miter lim="800000"/>
          </a:ln>
          <a:effectLst>
            <a:innerShdw blurRad="76200">
              <a:srgbClr val="000000"/>
            </a:innerShdw>
          </a:effectLst>
        </p:spPr>
      </p:pic>
      <p:sp>
        <p:nvSpPr>
          <p:cNvPr id="4" name="Content Placeholder 3">
            <a:extLst>
              <a:ext uri="{FF2B5EF4-FFF2-40B4-BE49-F238E27FC236}">
                <a16:creationId xmlns:a16="http://schemas.microsoft.com/office/drawing/2014/main" id="{69231AA5-EE06-506B-5E8E-6A03DA24ADF9}"/>
              </a:ext>
            </a:extLst>
          </p:cNvPr>
          <p:cNvSpPr>
            <a:spLocks noGrp="1"/>
          </p:cNvSpPr>
          <p:nvPr>
            <p:ph sz="half" idx="2"/>
          </p:nvPr>
        </p:nvSpPr>
        <p:spPr>
          <a:xfrm>
            <a:off x="9639300" y="1983580"/>
            <a:ext cx="2298700" cy="2245520"/>
          </a:xfrm>
        </p:spPr>
        <p:txBody>
          <a:bodyPr>
            <a:normAutofit/>
          </a:bodyPr>
          <a:lstStyle/>
          <a:p>
            <a:pPr marL="0" indent="0">
              <a:buNone/>
            </a:pPr>
            <a:r>
              <a:rPr lang="en-US" sz="2000" dirty="0">
                <a:solidFill>
                  <a:schemeClr val="tx1">
                    <a:lumMod val="75000"/>
                    <a:lumOff val="25000"/>
                  </a:schemeClr>
                </a:solidFill>
                <a:latin typeface="Tw Cen MT" panose="020B0602020104020603" pitchFamily="34" charset="0"/>
              </a:rPr>
              <a:t>The visual clearly depicts the first class deliveries were all delayed &amp; orders were delivered in advance only in Standard class</a:t>
            </a:r>
          </a:p>
        </p:txBody>
      </p:sp>
      <p:sp>
        <p:nvSpPr>
          <p:cNvPr id="5" name="Arrow: Pentagon 4">
            <a:extLst>
              <a:ext uri="{FF2B5EF4-FFF2-40B4-BE49-F238E27FC236}">
                <a16:creationId xmlns:a16="http://schemas.microsoft.com/office/drawing/2014/main" id="{F50913D2-EBA8-166A-3DD7-23D6C421C3A7}"/>
              </a:ext>
            </a:extLst>
          </p:cNvPr>
          <p:cNvSpPr/>
          <p:nvPr/>
        </p:nvSpPr>
        <p:spPr>
          <a:xfrm>
            <a:off x="0" y="452476"/>
            <a:ext cx="74422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Shipping Mode of orders by Delivery status</a:t>
            </a:r>
          </a:p>
        </p:txBody>
      </p:sp>
    </p:spTree>
    <p:extLst>
      <p:ext uri="{BB962C8B-B14F-4D97-AF65-F5344CB8AC3E}">
        <p14:creationId xmlns:p14="http://schemas.microsoft.com/office/powerpoint/2010/main" val="364283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D34529E9-85B3-23D6-D188-F4471217A3C7}"/>
              </a:ext>
            </a:extLst>
          </p:cNvPr>
          <p:cNvSpPr/>
          <p:nvPr/>
        </p:nvSpPr>
        <p:spPr>
          <a:xfrm>
            <a:off x="0" y="261976"/>
            <a:ext cx="56261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Country wise Late Delivery Risk</a:t>
            </a:r>
          </a:p>
        </p:txBody>
      </p:sp>
      <p:pic>
        <p:nvPicPr>
          <p:cNvPr id="4" name="Picture 3">
            <a:extLst>
              <a:ext uri="{FF2B5EF4-FFF2-40B4-BE49-F238E27FC236}">
                <a16:creationId xmlns:a16="http://schemas.microsoft.com/office/drawing/2014/main" id="{E3269FBF-1C98-73D7-FF64-3CD312C19A42}"/>
              </a:ext>
            </a:extLst>
          </p:cNvPr>
          <p:cNvPicPr>
            <a:picLocks noChangeAspect="1"/>
          </p:cNvPicPr>
          <p:nvPr/>
        </p:nvPicPr>
        <p:blipFill rotWithShape="1">
          <a:blip r:embed="rId2">
            <a:extLst>
              <a:ext uri="{28A0092B-C50C-407E-A947-70E740481C1C}">
                <a14:useLocalDpi xmlns:a14="http://schemas.microsoft.com/office/drawing/2010/main" val="0"/>
              </a:ext>
            </a:extLst>
          </a:blip>
          <a:srcRect l="2915" t="16297" r="10140" b="16482"/>
          <a:stretch/>
        </p:blipFill>
        <p:spPr>
          <a:xfrm>
            <a:off x="647700" y="1358900"/>
            <a:ext cx="7950200" cy="48641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8B08DC1-F211-7757-8840-54A5EA5F16DA}"/>
              </a:ext>
            </a:extLst>
          </p:cNvPr>
          <p:cNvSpPr txBox="1"/>
          <p:nvPr/>
        </p:nvSpPr>
        <p:spPr>
          <a:xfrm>
            <a:off x="9067800" y="1206500"/>
            <a:ext cx="2717800"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tx1">
                    <a:lumMod val="75000"/>
                    <a:lumOff val="25000"/>
                  </a:schemeClr>
                </a:solidFill>
                <a:latin typeface="Tw Cen MT" panose="020B0602020104020603" pitchFamily="34" charset="0"/>
              </a:rPr>
              <a:t>Estados Unidos, A country in North America has the high risk of late Deliveries which is quite alarming and needed to be fixed soon. </a:t>
            </a:r>
          </a:p>
          <a:p>
            <a:endParaRPr lang="en-US" dirty="0">
              <a:solidFill>
                <a:schemeClr val="tx1">
                  <a:lumMod val="75000"/>
                  <a:lumOff val="25000"/>
                </a:schemeClr>
              </a:solidFill>
              <a:latin typeface="Tw Cen MT" panose="020B0602020104020603" pitchFamily="34" charset="0"/>
            </a:endParaRPr>
          </a:p>
          <a:p>
            <a:pPr marL="285750" indent="-285750">
              <a:buFont typeface="Wingdings" panose="05000000000000000000" pitchFamily="2" charset="2"/>
              <a:buChar char="Ø"/>
            </a:pPr>
            <a:r>
              <a:rPr lang="en-US" dirty="0">
                <a:solidFill>
                  <a:schemeClr val="tx1">
                    <a:lumMod val="75000"/>
                    <a:lumOff val="25000"/>
                  </a:schemeClr>
                </a:solidFill>
                <a:latin typeface="Tw Cen MT" panose="020B0602020104020603" pitchFamily="34" charset="0"/>
              </a:rPr>
              <a:t>39% of buyers are less likely to shop in our store again if their purchase is not delivered within the promised delivery days and hence contributing in churn rate.</a:t>
            </a:r>
          </a:p>
          <a:p>
            <a:pPr marL="285750" indent="-285750">
              <a:buFont typeface="Wingdings" panose="05000000000000000000" pitchFamily="2" charset="2"/>
              <a:buChar char="Ø"/>
            </a:pPr>
            <a:endParaRPr lang="en-US" dirty="0">
              <a:solidFill>
                <a:srgbClr val="70757A"/>
              </a:solidFill>
              <a:latin typeface="arial" panose="020B0604020202020204" pitchFamily="34" charset="0"/>
            </a:endParaRPr>
          </a:p>
        </p:txBody>
      </p:sp>
    </p:spTree>
    <p:extLst>
      <p:ext uri="{BB962C8B-B14F-4D97-AF65-F5344CB8AC3E}">
        <p14:creationId xmlns:p14="http://schemas.microsoft.com/office/powerpoint/2010/main" val="245856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A3DBD707-6D37-8FB1-729B-291048493507}"/>
              </a:ext>
            </a:extLst>
          </p:cNvPr>
          <p:cNvSpPr/>
          <p:nvPr/>
        </p:nvSpPr>
        <p:spPr>
          <a:xfrm>
            <a:off x="0" y="261976"/>
            <a:ext cx="6578600" cy="51272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Overall Late Delivery Risk in Countries</a:t>
            </a:r>
          </a:p>
        </p:txBody>
      </p:sp>
      <p:pic>
        <p:nvPicPr>
          <p:cNvPr id="4" name="Picture 3">
            <a:extLst>
              <a:ext uri="{FF2B5EF4-FFF2-40B4-BE49-F238E27FC236}">
                <a16:creationId xmlns:a16="http://schemas.microsoft.com/office/drawing/2014/main" id="{8AF47227-001C-D365-D485-A61768F51986}"/>
              </a:ext>
            </a:extLst>
          </p:cNvPr>
          <p:cNvPicPr>
            <a:picLocks noChangeAspect="1"/>
          </p:cNvPicPr>
          <p:nvPr/>
        </p:nvPicPr>
        <p:blipFill rotWithShape="1">
          <a:blip r:embed="rId3">
            <a:extLst>
              <a:ext uri="{28A0092B-C50C-407E-A947-70E740481C1C}">
                <a14:useLocalDpi xmlns:a14="http://schemas.microsoft.com/office/drawing/2010/main" val="0"/>
              </a:ext>
            </a:extLst>
          </a:blip>
          <a:srcRect l="3337" t="16852" r="7083" b="16296"/>
          <a:stretch/>
        </p:blipFill>
        <p:spPr>
          <a:xfrm>
            <a:off x="533400" y="926161"/>
            <a:ext cx="11226800" cy="4534839"/>
          </a:xfrm>
          <a:prstGeom prst="rect">
            <a:avLst/>
          </a:prstGeom>
        </p:spPr>
      </p:pic>
    </p:spTree>
    <p:extLst>
      <p:ext uri="{BB962C8B-B14F-4D97-AF65-F5344CB8AC3E}">
        <p14:creationId xmlns:p14="http://schemas.microsoft.com/office/powerpoint/2010/main" val="2373739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51A9D4-F916-0199-EEEE-76BA805F2EC7}"/>
              </a:ext>
            </a:extLst>
          </p:cNvPr>
          <p:cNvSpPr>
            <a:spLocks noGrp="1"/>
          </p:cNvSpPr>
          <p:nvPr>
            <p:ph idx="1"/>
          </p:nvPr>
        </p:nvSpPr>
        <p:spPr/>
        <p:txBody>
          <a:bodyPr/>
          <a:lstStyle/>
          <a:p>
            <a:pPr marL="0" indent="0">
              <a:buNone/>
            </a:pPr>
            <a:r>
              <a:rPr lang="en-US" sz="2400" dirty="0">
                <a:solidFill>
                  <a:schemeClr val="tx1">
                    <a:lumMod val="75000"/>
                    <a:lumOff val="25000"/>
                  </a:schemeClr>
                </a:solidFill>
                <a:latin typeface="Tw Cen MT" panose="020B0602020104020603" pitchFamily="34" charset="0"/>
              </a:rPr>
              <a:t>We can reduce customer churn and assure them fast &amp; smooth deliveries by:</a:t>
            </a:r>
          </a:p>
          <a:p>
            <a:pPr marL="0" indent="-34290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Improve communication with drivers</a:t>
            </a:r>
          </a:p>
          <a:p>
            <a:pPr marL="0" indent="-34290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Monitoring driver’s performance.</a:t>
            </a:r>
          </a:p>
          <a:p>
            <a:pPr marL="0" indent="-342900">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Automating route planning and driver dispatch.</a:t>
            </a:r>
          </a:p>
          <a:p>
            <a:pPr marL="0" indent="-342900"/>
            <a:r>
              <a:rPr lang="en-US" sz="2400" dirty="0">
                <a:solidFill>
                  <a:schemeClr val="tx1">
                    <a:lumMod val="75000"/>
                    <a:lumOff val="25000"/>
                  </a:schemeClr>
                </a:solidFill>
                <a:latin typeface="Tw Cen MT" panose="020B0602020104020603" pitchFamily="34" charset="0"/>
              </a:rPr>
              <a:t>Providing customers real-time driver tracking.</a:t>
            </a:r>
          </a:p>
          <a:p>
            <a:pPr marL="0" indent="-342900">
              <a:buFont typeface="Arial" panose="020B0604020202020204" pitchFamily="34" charset="0"/>
              <a:buChar char="•"/>
            </a:pPr>
            <a:endParaRPr lang="en-US" sz="2400" dirty="0">
              <a:solidFill>
                <a:schemeClr val="tx1">
                  <a:lumMod val="75000"/>
                  <a:lumOff val="25000"/>
                </a:schemeClr>
              </a:solidFill>
              <a:latin typeface="Tw Cen MT" panose="020B0602020104020603" pitchFamily="34" charset="0"/>
            </a:endParaRPr>
          </a:p>
          <a:p>
            <a:pPr marL="0" indent="0">
              <a:buNone/>
            </a:pPr>
            <a:endParaRPr lang="en-US" dirty="0"/>
          </a:p>
        </p:txBody>
      </p:sp>
      <p:sp>
        <p:nvSpPr>
          <p:cNvPr id="5" name="Arrow: Pentagon 4">
            <a:extLst>
              <a:ext uri="{FF2B5EF4-FFF2-40B4-BE49-F238E27FC236}">
                <a16:creationId xmlns:a16="http://schemas.microsoft.com/office/drawing/2014/main" id="{65BF3AC9-048E-054F-8E2C-7A3C012A67BC}"/>
              </a:ext>
            </a:extLst>
          </p:cNvPr>
          <p:cNvSpPr/>
          <p:nvPr/>
        </p:nvSpPr>
        <p:spPr>
          <a:xfrm>
            <a:off x="0" y="566776"/>
            <a:ext cx="3708400" cy="51272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3200" i="1" dirty="0">
                <a:solidFill>
                  <a:schemeClr val="bg1"/>
                </a:solidFill>
              </a:rPr>
              <a:t>Recommendations:</a:t>
            </a:r>
          </a:p>
        </p:txBody>
      </p:sp>
    </p:spTree>
    <p:extLst>
      <p:ext uri="{BB962C8B-B14F-4D97-AF65-F5344CB8AC3E}">
        <p14:creationId xmlns:p14="http://schemas.microsoft.com/office/powerpoint/2010/main" val="2788690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DA72791-C220-8FB6-DF44-391586B4D5FC}"/>
              </a:ext>
            </a:extLst>
          </p:cNvPr>
          <p:cNvSpPr/>
          <p:nvPr/>
        </p:nvSpPr>
        <p:spPr>
          <a:xfrm>
            <a:off x="0" y="0"/>
            <a:ext cx="5029200" cy="51272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Strategies to be adapted</a:t>
            </a:r>
          </a:p>
        </p:txBody>
      </p:sp>
      <p:graphicFrame>
        <p:nvGraphicFramePr>
          <p:cNvPr id="8" name="Table 8">
            <a:extLst>
              <a:ext uri="{FF2B5EF4-FFF2-40B4-BE49-F238E27FC236}">
                <a16:creationId xmlns:a16="http://schemas.microsoft.com/office/drawing/2014/main" id="{AC47369F-229A-AF2D-3C22-B146D8AABC2A}"/>
              </a:ext>
            </a:extLst>
          </p:cNvPr>
          <p:cNvGraphicFramePr>
            <a:graphicFrameLocks noGrp="1"/>
          </p:cNvGraphicFramePr>
          <p:nvPr>
            <p:extLst>
              <p:ext uri="{D42A27DB-BD31-4B8C-83A1-F6EECF244321}">
                <p14:modId xmlns:p14="http://schemas.microsoft.com/office/powerpoint/2010/main" val="2541920159"/>
              </p:ext>
            </p:extLst>
          </p:nvPr>
        </p:nvGraphicFramePr>
        <p:xfrm>
          <a:off x="171450" y="723900"/>
          <a:ext cx="11849099" cy="6078456"/>
        </p:xfrm>
        <a:graphic>
          <a:graphicData uri="http://schemas.openxmlformats.org/drawingml/2006/table">
            <a:tbl>
              <a:tblPr firstRow="1" bandRow="1">
                <a:tableStyleId>{5940675A-B579-460E-94D1-54222C63F5DA}</a:tableStyleId>
              </a:tblPr>
              <a:tblGrid>
                <a:gridCol w="2152650">
                  <a:extLst>
                    <a:ext uri="{9D8B030D-6E8A-4147-A177-3AD203B41FA5}">
                      <a16:colId xmlns:a16="http://schemas.microsoft.com/office/drawing/2014/main" val="4119250277"/>
                    </a:ext>
                  </a:extLst>
                </a:gridCol>
                <a:gridCol w="9696449">
                  <a:extLst>
                    <a:ext uri="{9D8B030D-6E8A-4147-A177-3AD203B41FA5}">
                      <a16:colId xmlns:a16="http://schemas.microsoft.com/office/drawing/2014/main" val="3736567328"/>
                    </a:ext>
                  </a:extLst>
                </a:gridCol>
              </a:tblGrid>
              <a:tr h="330200">
                <a:tc>
                  <a:txBody>
                    <a:bodyPr/>
                    <a:lstStyle/>
                    <a:p>
                      <a:pPr algn="l" fontAlgn="b"/>
                      <a:r>
                        <a:rPr lang="en-US" sz="1800" b="0" i="0" u="none" strike="noStrike" dirty="0">
                          <a:solidFill>
                            <a:srgbClr val="000000"/>
                          </a:solidFill>
                          <a:effectLst/>
                          <a:latin typeface="Calibri" panose="020F0502020204030204" pitchFamily="34" charset="0"/>
                        </a:rPr>
                        <a:t>Segments</a:t>
                      </a:r>
                    </a:p>
                  </a:txBody>
                  <a:tcPr marL="9525" marR="9525" marT="9525" marB="0" anchor="b"/>
                </a:tc>
                <a:tc>
                  <a:txBody>
                    <a:bodyPr/>
                    <a:lstStyle/>
                    <a:p>
                      <a:pPr algn="l" fontAlgn="b"/>
                      <a:r>
                        <a:rPr lang="en-US" sz="1800" b="0" i="0" u="none" strike="noStrike" dirty="0">
                          <a:solidFill>
                            <a:srgbClr val="000000"/>
                          </a:solidFill>
                          <a:effectLst/>
                          <a:latin typeface="Calibri" panose="020F0502020204030204" pitchFamily="34" charset="0"/>
                        </a:rPr>
                        <a:t>Strategies</a:t>
                      </a:r>
                    </a:p>
                  </a:txBody>
                  <a:tcPr marL="9525" marR="9525" marT="9525" marB="0" anchor="b"/>
                </a:tc>
                <a:extLst>
                  <a:ext uri="{0D108BD9-81ED-4DB2-BD59-A6C34878D82A}">
                    <a16:rowId xmlns:a16="http://schemas.microsoft.com/office/drawing/2014/main" val="3184827881"/>
                  </a:ext>
                </a:extLst>
              </a:tr>
              <a:tr h="80938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champions</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0" i="0" kern="1200" dirty="0">
                          <a:solidFill>
                            <a:schemeClr val="tx1"/>
                          </a:solidFill>
                          <a:effectLst/>
                          <a:latin typeface="+mn-lt"/>
                          <a:ea typeface="+mn-ea"/>
                          <a:cs typeface="+mn-cs"/>
                        </a:rPr>
                        <a:t>Customers in this segment visits the store frequently and buys quality products even if they are expensive. The brand value and exclusiveness of the products matter for them. Send them promotional messages of exclusive products or when new stocks arrive at the store. </a:t>
                      </a:r>
                    </a:p>
                  </a:txBody>
                  <a:tcPr marL="9525" marR="9525" marT="9525" marB="0" anchor="b"/>
                </a:tc>
                <a:extLst>
                  <a:ext uri="{0D108BD9-81ED-4DB2-BD59-A6C34878D82A}">
                    <a16:rowId xmlns:a16="http://schemas.microsoft.com/office/drawing/2014/main" val="1137216222"/>
                  </a:ext>
                </a:extLst>
              </a:tr>
              <a:tr h="18415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Big spenders</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They look for quality and exclusivity regardless of money . We can dive into the specifics of the purchases individually for each customer, and try to offer them similar deals on their next purchase to retain them.</a:t>
                      </a:r>
                    </a:p>
                  </a:txBody>
                  <a:tcPr marL="9525" marR="9525" marT="9525" marB="0" anchor="b"/>
                </a:tc>
                <a:extLst>
                  <a:ext uri="{0D108BD9-81ED-4DB2-BD59-A6C34878D82A}">
                    <a16:rowId xmlns:a16="http://schemas.microsoft.com/office/drawing/2014/main" val="992640718"/>
                  </a:ext>
                </a:extLst>
              </a:tr>
              <a:tr h="666750">
                <a:tc>
                  <a:txBody>
                    <a:bodyPr/>
                    <a:lstStyle/>
                    <a:p>
                      <a:pPr algn="l" fontAlgn="b"/>
                      <a:r>
                        <a:rPr lang="en-US" sz="1800" b="0" i="0" u="none" strike="noStrike" dirty="0">
                          <a:solidFill>
                            <a:srgbClr val="000000"/>
                          </a:solidFill>
                          <a:effectLst/>
                          <a:latin typeface="Calibri" panose="020F0502020204030204" pitchFamily="34" charset="0"/>
                        </a:rPr>
                        <a:t>New customers</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0" i="0" kern="1200" dirty="0">
                          <a:solidFill>
                            <a:schemeClr val="tx1"/>
                          </a:solidFill>
                          <a:effectLst/>
                          <a:latin typeface="+mn-lt"/>
                          <a:ea typeface="+mn-ea"/>
                          <a:cs typeface="+mn-cs"/>
                        </a:rPr>
                        <a:t>They are new customers who have recently visited our stores. Provide them the best service. Try to retain them by offering discounts on their next visit.</a:t>
                      </a:r>
                    </a:p>
                  </a:txBody>
                  <a:tcPr marL="9525" marR="9525" marT="9525" marB="0" anchor="b"/>
                </a:tc>
                <a:extLst>
                  <a:ext uri="{0D108BD9-81ED-4DB2-BD59-A6C34878D82A}">
                    <a16:rowId xmlns:a16="http://schemas.microsoft.com/office/drawing/2014/main" val="134472886"/>
                  </a:ext>
                </a:extLst>
              </a:tr>
              <a:tr h="513080">
                <a:tc>
                  <a:txBody>
                    <a:bodyPr/>
                    <a:lstStyle/>
                    <a:p>
                      <a:pPr algn="l" fontAlgn="b"/>
                      <a:r>
                        <a:rPr lang="en-US" sz="1800" b="0" i="0" u="none" strike="noStrike" dirty="0">
                          <a:solidFill>
                            <a:srgbClr val="000000"/>
                          </a:solidFill>
                          <a:effectLst/>
                          <a:latin typeface="Calibri" panose="020F0502020204030204" pitchFamily="34" charset="0"/>
                        </a:rPr>
                        <a:t>Loyal customers </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They visit our store frequently and look for the quantity and quality both. Offer them discounts and promotional offers to retain them.</a:t>
                      </a:r>
                    </a:p>
                  </a:txBody>
                  <a:tcPr marL="9525" marR="9525" marT="9525" marB="0" anchor="b"/>
                </a:tc>
                <a:extLst>
                  <a:ext uri="{0D108BD9-81ED-4DB2-BD59-A6C34878D82A}">
                    <a16:rowId xmlns:a16="http://schemas.microsoft.com/office/drawing/2014/main" val="941412369"/>
                  </a:ext>
                </a:extLst>
              </a:tr>
              <a:tr h="1067424">
                <a:tc>
                  <a:txBody>
                    <a:bodyPr/>
                    <a:lstStyle/>
                    <a:p>
                      <a:pPr algn="l" fontAlgn="b"/>
                      <a:r>
                        <a:rPr lang="en-US" sz="1800" b="0" i="0" u="none" strike="noStrike" dirty="0">
                          <a:solidFill>
                            <a:srgbClr val="000000"/>
                          </a:solidFill>
                          <a:effectLst/>
                          <a:latin typeface="Calibri" panose="020F0502020204030204" pitchFamily="34" charset="0"/>
                        </a:rPr>
                        <a:t>At risk</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0" i="0" kern="1200" dirty="0">
                          <a:solidFill>
                            <a:schemeClr val="tx1"/>
                          </a:solidFill>
                          <a:effectLst/>
                          <a:latin typeface="+mn-lt"/>
                          <a:ea typeface="+mn-ea"/>
                          <a:cs typeface="+mn-cs"/>
                        </a:rPr>
                        <a:t>They purchase from us occasionally, less frequently but are big spenders. They are looking for quality and exclusivity and when they find it out our store they purchase from us. we can dive into the specifics of the purchases individually for each customer and try to offer them similar deals on their next purchase to retain them</a:t>
                      </a:r>
                    </a:p>
                  </a:txBody>
                  <a:tcPr marL="9525" marR="9525" marT="9525" marB="0" anchor="b"/>
                </a:tc>
                <a:extLst>
                  <a:ext uri="{0D108BD9-81ED-4DB2-BD59-A6C34878D82A}">
                    <a16:rowId xmlns:a16="http://schemas.microsoft.com/office/drawing/2014/main" val="2092686544"/>
                  </a:ext>
                </a:extLst>
              </a:tr>
              <a:tr h="919081">
                <a:tc>
                  <a:txBody>
                    <a:bodyPr/>
                    <a:lstStyle/>
                    <a:p>
                      <a:pPr algn="l" fontAlgn="b"/>
                      <a:r>
                        <a:rPr lang="en-US" sz="1800" b="0" i="0" u="none" strike="noStrike" dirty="0">
                          <a:solidFill>
                            <a:srgbClr val="000000"/>
                          </a:solidFill>
                          <a:effectLst/>
                          <a:latin typeface="Calibri" panose="020F0502020204030204" pitchFamily="34" charset="0"/>
                        </a:rPr>
                        <a:t>Unsatisfied Customers</a:t>
                      </a:r>
                    </a:p>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0" i="0" kern="1200" dirty="0">
                          <a:solidFill>
                            <a:schemeClr val="tx1"/>
                          </a:solidFill>
                          <a:effectLst/>
                          <a:latin typeface="+mn-lt"/>
                          <a:ea typeface="+mn-ea"/>
                          <a:cs typeface="+mn-cs"/>
                        </a:rPr>
                        <a:t>Their low frequency indicates that they were not happy with the experience at the stores. We can also call them reluctant buyers. Our aim should be to convert them to Loyal customers or big spenders by communicating with them and providing good after sales services.</a:t>
                      </a:r>
                    </a:p>
                  </a:txBody>
                  <a:tcPr marL="9525" marR="9525" marT="9525" marB="0" anchor="b"/>
                </a:tc>
                <a:extLst>
                  <a:ext uri="{0D108BD9-81ED-4DB2-BD59-A6C34878D82A}">
                    <a16:rowId xmlns:a16="http://schemas.microsoft.com/office/drawing/2014/main" val="3916911003"/>
                  </a:ext>
                </a:extLst>
              </a:tr>
              <a:tr h="569359">
                <a:tc>
                  <a:txBody>
                    <a:bodyPr/>
                    <a:lstStyle/>
                    <a:p>
                      <a:pPr algn="l" fontAlgn="b"/>
                      <a:r>
                        <a:rPr lang="en-US" sz="1800" b="0" i="0" u="none" strike="noStrike" dirty="0">
                          <a:solidFill>
                            <a:srgbClr val="000000"/>
                          </a:solidFill>
                          <a:effectLst/>
                          <a:latin typeface="Calibri" panose="020F0502020204030204" pitchFamily="34" charset="0"/>
                        </a:rPr>
                        <a:t>Churned</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They were once loyal customers but now have churned. Try to win them back by offering good deals and special discounts.</a:t>
                      </a:r>
                    </a:p>
                    <a:p>
                      <a:pPr algn="l" fontAlgn="b"/>
                      <a:r>
                        <a:rPr lang="en-US" sz="1800" b="0" i="0" kern="1200" dirty="0">
                          <a:solidFill>
                            <a:schemeClr val="tx1"/>
                          </a:solidFill>
                          <a:effectLst/>
                          <a:latin typeface="+mn-lt"/>
                          <a:ea typeface="+mn-ea"/>
                          <a:cs typeface="+mn-cs"/>
                        </a:rPr>
                        <a:t>Also assure them fast, smooth deliveries as late deliveries was the main reason of customer churn.</a:t>
                      </a:r>
                    </a:p>
                  </a:txBody>
                  <a:tcPr marL="9525" marR="9525" marT="9525" marB="0" anchor="b"/>
                </a:tc>
                <a:extLst>
                  <a:ext uri="{0D108BD9-81ED-4DB2-BD59-A6C34878D82A}">
                    <a16:rowId xmlns:a16="http://schemas.microsoft.com/office/drawing/2014/main" val="3920704750"/>
                  </a:ext>
                </a:extLst>
              </a:tr>
            </a:tbl>
          </a:graphicData>
        </a:graphic>
      </p:graphicFrame>
    </p:spTree>
    <p:extLst>
      <p:ext uri="{BB962C8B-B14F-4D97-AF65-F5344CB8AC3E}">
        <p14:creationId xmlns:p14="http://schemas.microsoft.com/office/powerpoint/2010/main" val="1927741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s everything ok🤔🤔🤔. You were silent for a long time. | Animated clipart,  Question mark gif, Motion design animation">
            <a:extLst>
              <a:ext uri="{FF2B5EF4-FFF2-40B4-BE49-F238E27FC236}">
                <a16:creationId xmlns:a16="http://schemas.microsoft.com/office/drawing/2014/main" id="{050EB999-C95B-724C-04BA-6023E981C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1700" y="1511301"/>
            <a:ext cx="3333750" cy="31712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C0067F-75F2-E67D-BE86-B7D0EB00678D}"/>
              </a:ext>
            </a:extLst>
          </p:cNvPr>
          <p:cNvSpPr txBox="1"/>
          <p:nvPr/>
        </p:nvSpPr>
        <p:spPr>
          <a:xfrm>
            <a:off x="2159001" y="2542942"/>
            <a:ext cx="5562600" cy="1107996"/>
          </a:xfrm>
          <a:prstGeom prst="rect">
            <a:avLst/>
          </a:prstGeom>
          <a:noFill/>
        </p:spPr>
        <p:txBody>
          <a:bodyPr wrap="square" rtlCol="0">
            <a:spAutoFit/>
          </a:bodyPr>
          <a:lstStyle/>
          <a:p>
            <a:r>
              <a:rPr lang="en-US" sz="6600" dirty="0">
                <a:solidFill>
                  <a:srgbClr val="002060"/>
                </a:solidFill>
              </a:rPr>
              <a:t>Any Question</a:t>
            </a:r>
          </a:p>
        </p:txBody>
      </p:sp>
    </p:spTree>
    <p:extLst>
      <p:ext uri="{BB962C8B-B14F-4D97-AF65-F5344CB8AC3E}">
        <p14:creationId xmlns:p14="http://schemas.microsoft.com/office/powerpoint/2010/main" val="97716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0ED2A6-B141-6963-0F71-013F88C4CA3F}"/>
              </a:ext>
            </a:extLst>
          </p:cNvPr>
          <p:cNvSpPr>
            <a:spLocks noGrp="1"/>
          </p:cNvSpPr>
          <p:nvPr>
            <p:ph idx="1"/>
          </p:nvPr>
        </p:nvSpPr>
        <p:spPr>
          <a:xfrm>
            <a:off x="698500" y="2171701"/>
            <a:ext cx="10274300" cy="3263900"/>
          </a:xfrm>
        </p:spPr>
        <p:txBody>
          <a:bodyPr>
            <a:normAutofit fontScale="70000" lnSpcReduction="20000"/>
          </a:bodyPr>
          <a:lstStyle/>
          <a:p>
            <a:r>
              <a:rPr lang="en-US" sz="3600" dirty="0"/>
              <a:t>About Dataset</a:t>
            </a:r>
          </a:p>
          <a:p>
            <a:r>
              <a:rPr lang="en-US" sz="3600" dirty="0"/>
              <a:t>What is RFM?</a:t>
            </a:r>
          </a:p>
          <a:p>
            <a:r>
              <a:rPr lang="en-US" sz="3600" dirty="0"/>
              <a:t>Objective Of RFM</a:t>
            </a:r>
          </a:p>
          <a:p>
            <a:r>
              <a:rPr lang="en-US" sz="3600" dirty="0"/>
              <a:t>Metrics of RFM</a:t>
            </a:r>
          </a:p>
          <a:p>
            <a:pPr fontAlgn="auto"/>
            <a:r>
              <a:rPr lang="en-US" sz="3600" dirty="0"/>
              <a:t>How does RFM work?</a:t>
            </a:r>
          </a:p>
          <a:p>
            <a:pPr fontAlgn="auto"/>
            <a:r>
              <a:rPr lang="en-US" sz="3600" dirty="0"/>
              <a:t>Benefits Of RFM</a:t>
            </a:r>
          </a:p>
          <a:p>
            <a:pPr fontAlgn="auto"/>
            <a:r>
              <a:rPr lang="en-US" sz="3600" dirty="0"/>
              <a:t>Insights</a:t>
            </a:r>
          </a:p>
          <a:p>
            <a:pPr fontAlgn="auto"/>
            <a:r>
              <a:rPr lang="en-US" sz="3600" dirty="0"/>
              <a:t>Recommendations</a:t>
            </a:r>
          </a:p>
          <a:p>
            <a:pPr fontAlgn="auto"/>
            <a:endParaRPr lang="en-US" sz="3600" dirty="0"/>
          </a:p>
          <a:p>
            <a:pPr marL="0" indent="0" fontAlgn="auto">
              <a:buNone/>
            </a:pPr>
            <a:endParaRPr lang="en-US" dirty="0"/>
          </a:p>
        </p:txBody>
      </p:sp>
      <p:sp>
        <p:nvSpPr>
          <p:cNvPr id="4" name="Title 3">
            <a:extLst>
              <a:ext uri="{FF2B5EF4-FFF2-40B4-BE49-F238E27FC236}">
                <a16:creationId xmlns:a16="http://schemas.microsoft.com/office/drawing/2014/main" id="{91E664F3-5345-F253-1143-4B7681177B61}"/>
              </a:ext>
            </a:extLst>
          </p:cNvPr>
          <p:cNvSpPr>
            <a:spLocks noGrp="1"/>
          </p:cNvSpPr>
          <p:nvPr>
            <p:ph type="title"/>
          </p:nvPr>
        </p:nvSpPr>
        <p:spPr>
          <a:xfrm>
            <a:off x="0" y="825500"/>
            <a:ext cx="3530600" cy="749299"/>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dirty="0"/>
              <a:t>  Roadmap</a:t>
            </a:r>
          </a:p>
        </p:txBody>
      </p:sp>
      <p:pic>
        <p:nvPicPr>
          <p:cNvPr id="5" name="Picture 2" descr="3d Man Climbing On A Stair To Success Stock Illustration - Illustration of  metaphor, person: 49131321">
            <a:extLst>
              <a:ext uri="{FF2B5EF4-FFF2-40B4-BE49-F238E27FC236}">
                <a16:creationId xmlns:a16="http://schemas.microsoft.com/office/drawing/2014/main" id="{C3C6ED35-0182-AEAF-D529-AB98E5498F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17"/>
          <a:stretch/>
        </p:blipFill>
        <p:spPr bwMode="auto">
          <a:xfrm>
            <a:off x="6959600" y="1819561"/>
            <a:ext cx="3772645" cy="3616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664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DE7495A-369B-B171-034E-1565D5DC5963}"/>
              </a:ext>
            </a:extLst>
          </p:cNvPr>
          <p:cNvSpPr txBox="1">
            <a:spLocks/>
          </p:cNvSpPr>
          <p:nvPr/>
        </p:nvSpPr>
        <p:spPr>
          <a:xfrm>
            <a:off x="0" y="469900"/>
            <a:ext cx="3530600" cy="749299"/>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a:spcBef>
                <a:spcPts val="0"/>
              </a:spcBef>
              <a:spcAft>
                <a:spcPts val="0"/>
              </a:spcAft>
            </a:pPr>
            <a:r>
              <a:rPr lang="en-US" sz="4400" dirty="0">
                <a:latin typeface="Tw Cen MT" panose="020B0602020104020603" pitchFamily="34" charset="0"/>
              </a:rPr>
              <a:t>About Dataset</a:t>
            </a:r>
          </a:p>
        </p:txBody>
      </p:sp>
      <p:sp>
        <p:nvSpPr>
          <p:cNvPr id="4" name="TextBox 3">
            <a:extLst>
              <a:ext uri="{FF2B5EF4-FFF2-40B4-BE49-F238E27FC236}">
                <a16:creationId xmlns:a16="http://schemas.microsoft.com/office/drawing/2014/main" id="{0E7EA5AC-F36A-5300-CBC9-248BC0DA8637}"/>
              </a:ext>
            </a:extLst>
          </p:cNvPr>
          <p:cNvSpPr txBox="1"/>
          <p:nvPr/>
        </p:nvSpPr>
        <p:spPr>
          <a:xfrm>
            <a:off x="558800" y="1441440"/>
            <a:ext cx="10579100" cy="4401205"/>
          </a:xfrm>
          <a:prstGeom prst="rect">
            <a:avLst/>
          </a:prstGeom>
          <a:noFill/>
        </p:spPr>
        <p:txBody>
          <a:bodyPr wrap="square">
            <a:spAutoFit/>
          </a:bodyPr>
          <a:lstStyle/>
          <a:p>
            <a:pPr marL="0" marR="0">
              <a:spcBef>
                <a:spcPts val="0"/>
              </a:spcBef>
              <a:spcAft>
                <a:spcPts val="0"/>
              </a:spcAft>
            </a:pPr>
            <a:r>
              <a:rPr lang="en-US" sz="2800" dirty="0">
                <a:solidFill>
                  <a:schemeClr val="tx1">
                    <a:lumMod val="75000"/>
                    <a:lumOff val="25000"/>
                  </a:schemeClr>
                </a:solidFill>
                <a:latin typeface="Tw Cen MT" panose="020B0602020104020603" pitchFamily="34" charset="0"/>
              </a:rPr>
              <a:t>A Data Set of Supply Chains by the company Data Co Global was used for the analysis. The data contains information about customers, orders, products and shipment details. </a:t>
            </a:r>
          </a:p>
          <a:p>
            <a:pPr marL="0" marR="0">
              <a:spcBef>
                <a:spcPts val="0"/>
              </a:spcBef>
              <a:spcAft>
                <a:spcPts val="0"/>
              </a:spcAft>
            </a:pPr>
            <a:endParaRPr lang="en-US" sz="2800" dirty="0">
              <a:solidFill>
                <a:schemeClr val="tx1">
                  <a:lumMod val="75000"/>
                  <a:lumOff val="25000"/>
                </a:schemeClr>
              </a:solidFill>
              <a:latin typeface="Tw Cen MT" panose="020B0602020104020603" pitchFamily="34" charset="0"/>
            </a:endParaRPr>
          </a:p>
          <a:p>
            <a:pPr marL="0" marR="0">
              <a:spcBef>
                <a:spcPts val="0"/>
              </a:spcBef>
              <a:spcAft>
                <a:spcPts val="0"/>
              </a:spcAft>
            </a:pPr>
            <a:r>
              <a:rPr lang="en-US" sz="2800" dirty="0">
                <a:latin typeface="Tw Cen MT" panose="020B0602020104020603" pitchFamily="34" charset="0"/>
              </a:rPr>
              <a:t>Stakeholders:</a:t>
            </a:r>
          </a:p>
          <a:p>
            <a:pPr marL="342900" marR="0" lvl="0" indent="-342900">
              <a:spcBef>
                <a:spcPts val="0"/>
              </a:spcBef>
              <a:spcAft>
                <a:spcPts val="0"/>
              </a:spcAft>
              <a:buFont typeface="Symbol" panose="05050102010706020507" pitchFamily="18" charset="2"/>
              <a:buChar char=""/>
            </a:pPr>
            <a:r>
              <a:rPr lang="en-US" sz="2800" dirty="0">
                <a:solidFill>
                  <a:schemeClr val="tx1">
                    <a:lumMod val="75000"/>
                    <a:lumOff val="25000"/>
                  </a:schemeClr>
                </a:solidFill>
                <a:latin typeface="Tw Cen MT" panose="020B0602020104020603" pitchFamily="34" charset="0"/>
              </a:rPr>
              <a:t>Industrialists </a:t>
            </a:r>
          </a:p>
          <a:p>
            <a:pPr marL="342900" marR="0" lvl="0" indent="-342900">
              <a:spcBef>
                <a:spcPts val="0"/>
              </a:spcBef>
              <a:spcAft>
                <a:spcPts val="0"/>
              </a:spcAft>
              <a:buFont typeface="Symbol" panose="05050102010706020507" pitchFamily="18" charset="2"/>
              <a:buChar char=""/>
            </a:pPr>
            <a:r>
              <a:rPr lang="en-US" sz="2800" dirty="0">
                <a:solidFill>
                  <a:schemeClr val="tx1">
                    <a:lumMod val="75000"/>
                    <a:lumOff val="25000"/>
                  </a:schemeClr>
                </a:solidFill>
                <a:latin typeface="Tw Cen MT" panose="020B0602020104020603" pitchFamily="34" charset="0"/>
              </a:rPr>
              <a:t>Suppliers</a:t>
            </a:r>
          </a:p>
          <a:p>
            <a:pPr marL="342900" marR="0" lvl="0" indent="-342900">
              <a:spcBef>
                <a:spcPts val="0"/>
              </a:spcBef>
              <a:spcAft>
                <a:spcPts val="0"/>
              </a:spcAft>
              <a:buFont typeface="Symbol" panose="05050102010706020507" pitchFamily="18" charset="2"/>
              <a:buChar char=""/>
            </a:pPr>
            <a:r>
              <a:rPr lang="en-US" sz="2800" dirty="0">
                <a:solidFill>
                  <a:schemeClr val="tx1">
                    <a:lumMod val="75000"/>
                    <a:lumOff val="25000"/>
                  </a:schemeClr>
                </a:solidFill>
                <a:latin typeface="Tw Cen MT" panose="020B0602020104020603" pitchFamily="34" charset="0"/>
              </a:rPr>
              <a:t>Operational Managers</a:t>
            </a:r>
          </a:p>
          <a:p>
            <a:pPr marL="342900" marR="0" lvl="0" indent="-342900">
              <a:spcBef>
                <a:spcPts val="0"/>
              </a:spcBef>
              <a:spcAft>
                <a:spcPts val="0"/>
              </a:spcAft>
              <a:buFont typeface="Symbol" panose="05050102010706020507" pitchFamily="18" charset="2"/>
              <a:buChar char=""/>
            </a:pPr>
            <a:r>
              <a:rPr lang="en-US" sz="2800" dirty="0">
                <a:solidFill>
                  <a:schemeClr val="tx1">
                    <a:lumMod val="75000"/>
                    <a:lumOff val="25000"/>
                  </a:schemeClr>
                </a:solidFill>
                <a:latin typeface="Tw Cen MT" panose="020B0602020104020603" pitchFamily="34" charset="0"/>
              </a:rPr>
              <a:t>Consumers</a:t>
            </a:r>
          </a:p>
          <a:p>
            <a:pPr marL="342900" marR="0" lvl="0" indent="-342900">
              <a:spcBef>
                <a:spcPts val="0"/>
              </a:spcBef>
              <a:spcAft>
                <a:spcPts val="300"/>
              </a:spcAft>
              <a:buFont typeface="Symbol" panose="05050102010706020507" pitchFamily="18" charset="2"/>
              <a:buChar char=""/>
            </a:pPr>
            <a:r>
              <a:rPr lang="en-US" sz="2800" dirty="0">
                <a:solidFill>
                  <a:schemeClr val="tx1">
                    <a:lumMod val="75000"/>
                    <a:lumOff val="25000"/>
                  </a:schemeClr>
                </a:solidFill>
                <a:latin typeface="Tw Cen MT" panose="020B0602020104020603" pitchFamily="34" charset="0"/>
              </a:rPr>
              <a:t>Government (imposing international and national regulations)</a:t>
            </a:r>
          </a:p>
        </p:txBody>
      </p:sp>
    </p:spTree>
    <p:extLst>
      <p:ext uri="{BB962C8B-B14F-4D97-AF65-F5344CB8AC3E}">
        <p14:creationId xmlns:p14="http://schemas.microsoft.com/office/powerpoint/2010/main" val="3656853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0C30-9116-1CD0-F422-1144BF2A72B7}"/>
              </a:ext>
            </a:extLst>
          </p:cNvPr>
          <p:cNvSpPr>
            <a:spLocks noGrp="1"/>
          </p:cNvSpPr>
          <p:nvPr>
            <p:ph idx="1"/>
          </p:nvPr>
        </p:nvSpPr>
        <p:spPr>
          <a:xfrm>
            <a:off x="133350" y="1536701"/>
            <a:ext cx="11925300" cy="4819650"/>
          </a:xfrm>
        </p:spPr>
        <p:txBody>
          <a:bodyPr>
            <a:normAutofit/>
          </a:bodyPr>
          <a:lstStyle/>
          <a:p>
            <a:pPr marL="0" indent="0">
              <a:buNone/>
            </a:pPr>
            <a:r>
              <a:rPr lang="en-US" dirty="0">
                <a:solidFill>
                  <a:schemeClr val="tx1">
                    <a:lumMod val="75000"/>
                    <a:lumOff val="25000"/>
                  </a:schemeClr>
                </a:solidFill>
                <a:latin typeface="Tw Cen MT" panose="020B0602020104020603" pitchFamily="34" charset="0"/>
              </a:rPr>
              <a:t>RFM analysis is one of the most common techniques for customer segmentation used for making targeted promotions by marketing department</a:t>
            </a:r>
          </a:p>
          <a:p>
            <a:pPr marL="0" indent="0">
              <a:buNone/>
            </a:pPr>
            <a:r>
              <a:rPr lang="en-US" dirty="0">
                <a:solidFill>
                  <a:schemeClr val="tx1">
                    <a:lumMod val="75000"/>
                    <a:lumOff val="25000"/>
                  </a:schemeClr>
                </a:solidFill>
                <a:latin typeface="Tw Cen MT" panose="020B0602020104020603" pitchFamily="34" charset="0"/>
              </a:rPr>
              <a:t>This segmentation helps us to identify our most valuable customer.</a:t>
            </a:r>
          </a:p>
          <a:p>
            <a:pPr marL="0" indent="0">
              <a:buNone/>
            </a:pPr>
            <a:endParaRPr lang="en-US" dirty="0">
              <a:solidFill>
                <a:schemeClr val="tx1">
                  <a:lumMod val="75000"/>
                  <a:lumOff val="25000"/>
                </a:schemeClr>
              </a:solidFill>
              <a:latin typeface="Tw Cen MT" panose="020B0602020104020603" pitchFamily="34" charset="0"/>
            </a:endParaRPr>
          </a:p>
          <a:p>
            <a:pPr marL="0" indent="0">
              <a:buNone/>
            </a:pPr>
            <a:endParaRPr lang="en-US" dirty="0">
              <a:solidFill>
                <a:schemeClr val="tx1">
                  <a:lumMod val="75000"/>
                  <a:lumOff val="25000"/>
                </a:schemeClr>
              </a:solidFill>
              <a:latin typeface="Tw Cen MT" panose="020B0602020104020603" pitchFamily="34" charset="0"/>
            </a:endParaRPr>
          </a:p>
          <a:p>
            <a:pPr marL="0" indent="0">
              <a:buNone/>
            </a:pPr>
            <a:r>
              <a:rPr lang="en-US" dirty="0">
                <a:solidFill>
                  <a:schemeClr val="tx1">
                    <a:lumMod val="75000"/>
                    <a:lumOff val="25000"/>
                  </a:schemeClr>
                </a:solidFill>
                <a:latin typeface="Tw Cen MT" panose="020B0602020104020603" pitchFamily="34" charset="0"/>
              </a:rPr>
              <a:t>But what does RFM stands for?</a:t>
            </a:r>
            <a:endParaRPr lang="en-US" dirty="0">
              <a:latin typeface="Tw Cen MT" panose="020B0602020104020603" pitchFamily="34" charset="0"/>
            </a:endParaRPr>
          </a:p>
          <a:p>
            <a:pPr marL="0" indent="0">
              <a:buNone/>
            </a:pPr>
            <a:r>
              <a:rPr lang="en-US" dirty="0">
                <a:latin typeface="Tw Cen MT" panose="020B0602020104020603" pitchFamily="34" charset="0"/>
              </a:rPr>
              <a:t>Recency: </a:t>
            </a:r>
            <a:r>
              <a:rPr lang="en-US" dirty="0">
                <a:solidFill>
                  <a:schemeClr val="tx1">
                    <a:lumMod val="75000"/>
                    <a:lumOff val="25000"/>
                  </a:schemeClr>
                </a:solidFill>
                <a:latin typeface="Tw Cen MT" panose="020B0602020104020603" pitchFamily="34" charset="0"/>
              </a:rPr>
              <a:t>How recent was the last purchase.</a:t>
            </a:r>
          </a:p>
          <a:p>
            <a:pPr marL="0" indent="0">
              <a:buNone/>
            </a:pPr>
            <a:r>
              <a:rPr lang="en-US" dirty="0">
                <a:latin typeface="Tw Cen MT" panose="020B0602020104020603" pitchFamily="34" charset="0"/>
              </a:rPr>
              <a:t>Frequency: </a:t>
            </a:r>
            <a:r>
              <a:rPr lang="en-US" dirty="0">
                <a:solidFill>
                  <a:schemeClr val="tx1">
                    <a:lumMod val="75000"/>
                    <a:lumOff val="25000"/>
                  </a:schemeClr>
                </a:solidFill>
                <a:latin typeface="Tw Cen MT" panose="020B0602020104020603" pitchFamily="34" charset="0"/>
              </a:rPr>
              <a:t>Total number of transactions a customer made.</a:t>
            </a:r>
          </a:p>
          <a:p>
            <a:pPr marL="0" indent="0">
              <a:buNone/>
            </a:pPr>
            <a:r>
              <a:rPr lang="en-US" dirty="0">
                <a:latin typeface="Tw Cen MT" panose="020B0602020104020603" pitchFamily="34" charset="0"/>
              </a:rPr>
              <a:t>Monetary: </a:t>
            </a:r>
            <a:r>
              <a:rPr lang="en-US" dirty="0">
                <a:solidFill>
                  <a:schemeClr val="tx1">
                    <a:lumMod val="75000"/>
                    <a:lumOff val="25000"/>
                  </a:schemeClr>
                </a:solidFill>
                <a:latin typeface="Tw Cen MT" panose="020B0602020104020603" pitchFamily="34" charset="0"/>
              </a:rPr>
              <a:t>Value of total purchases done by a customers.</a:t>
            </a:r>
          </a:p>
          <a:p>
            <a:pPr marL="0" indent="0">
              <a:buNone/>
            </a:pPr>
            <a:endParaRPr lang="en-US" sz="2800" dirty="0">
              <a:solidFill>
                <a:schemeClr val="tx1">
                  <a:lumMod val="75000"/>
                  <a:lumOff val="25000"/>
                </a:schemeClr>
              </a:solidFill>
              <a:latin typeface="Tw Cen MT" panose="020B0602020104020603" pitchFamily="34" charset="0"/>
            </a:endParaRPr>
          </a:p>
          <a:p>
            <a:pPr marL="0" indent="0">
              <a:buNone/>
            </a:pPr>
            <a:endParaRPr lang="en-US" dirty="0"/>
          </a:p>
        </p:txBody>
      </p:sp>
      <p:sp>
        <p:nvSpPr>
          <p:cNvPr id="4" name="Title 3">
            <a:extLst>
              <a:ext uri="{FF2B5EF4-FFF2-40B4-BE49-F238E27FC236}">
                <a16:creationId xmlns:a16="http://schemas.microsoft.com/office/drawing/2014/main" id="{29EB42CE-B95D-BDD7-04D3-09025489E11D}"/>
              </a:ext>
            </a:extLst>
          </p:cNvPr>
          <p:cNvSpPr>
            <a:spLocks noGrp="1"/>
          </p:cNvSpPr>
          <p:nvPr>
            <p:ph type="title"/>
          </p:nvPr>
        </p:nvSpPr>
        <p:spPr>
          <a:xfrm>
            <a:off x="0" y="596900"/>
            <a:ext cx="4064000" cy="746125"/>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dirty="0"/>
              <a:t>  </a:t>
            </a:r>
            <a:r>
              <a:rPr lang="en-US" sz="3600" dirty="0"/>
              <a:t>What is RFM?</a:t>
            </a:r>
            <a:endParaRPr lang="en-US" dirty="0"/>
          </a:p>
        </p:txBody>
      </p:sp>
      <p:pic>
        <p:nvPicPr>
          <p:cNvPr id="5" name="Picture 4">
            <a:extLst>
              <a:ext uri="{FF2B5EF4-FFF2-40B4-BE49-F238E27FC236}">
                <a16:creationId xmlns:a16="http://schemas.microsoft.com/office/drawing/2014/main" id="{9AAF7B4C-AFCB-A443-FA07-2940DFB07B60}"/>
              </a:ext>
            </a:extLst>
          </p:cNvPr>
          <p:cNvPicPr>
            <a:picLocks noChangeAspect="1"/>
          </p:cNvPicPr>
          <p:nvPr/>
        </p:nvPicPr>
        <p:blipFill>
          <a:blip r:embed="rId2"/>
          <a:stretch>
            <a:fillRect/>
          </a:stretch>
        </p:blipFill>
        <p:spPr>
          <a:xfrm>
            <a:off x="8041704" y="2921001"/>
            <a:ext cx="3849005" cy="2051049"/>
          </a:xfrm>
          <a:prstGeom prst="rect">
            <a:avLst/>
          </a:prstGeom>
        </p:spPr>
      </p:pic>
    </p:spTree>
    <p:extLst>
      <p:ext uri="{BB962C8B-B14F-4D97-AF65-F5344CB8AC3E}">
        <p14:creationId xmlns:p14="http://schemas.microsoft.com/office/powerpoint/2010/main" val="365237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5AD33A-97DC-58CF-9949-0F80A547B4E9}"/>
              </a:ext>
            </a:extLst>
          </p:cNvPr>
          <p:cNvPicPr>
            <a:picLocks noChangeAspect="1"/>
          </p:cNvPicPr>
          <p:nvPr/>
        </p:nvPicPr>
        <p:blipFill rotWithShape="1">
          <a:blip r:embed="rId3">
            <a:extLst>
              <a:ext uri="{28A0092B-C50C-407E-A947-70E740481C1C}">
                <a14:useLocalDpi xmlns:a14="http://schemas.microsoft.com/office/drawing/2010/main" val="0"/>
              </a:ext>
            </a:extLst>
          </a:blip>
          <a:srcRect l="28070" t="35034" r="9583" b="21391"/>
          <a:stretch/>
        </p:blipFill>
        <p:spPr>
          <a:xfrm>
            <a:off x="787400" y="1549400"/>
            <a:ext cx="10274300" cy="4749800"/>
          </a:xfrm>
          <a:prstGeom prst="rect">
            <a:avLst/>
          </a:prstGeom>
        </p:spPr>
      </p:pic>
      <p:sp>
        <p:nvSpPr>
          <p:cNvPr id="6" name="Arrow: Pentagon 5">
            <a:extLst>
              <a:ext uri="{FF2B5EF4-FFF2-40B4-BE49-F238E27FC236}">
                <a16:creationId xmlns:a16="http://schemas.microsoft.com/office/drawing/2014/main" id="{CACE0F5F-3912-0F64-D1F7-2EE5A2454EA1}"/>
              </a:ext>
            </a:extLst>
          </p:cNvPr>
          <p:cNvSpPr/>
          <p:nvPr/>
        </p:nvSpPr>
        <p:spPr>
          <a:xfrm>
            <a:off x="0" y="558800"/>
            <a:ext cx="5041900" cy="61546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Where it can be applied?</a:t>
            </a:r>
          </a:p>
        </p:txBody>
      </p:sp>
    </p:spTree>
    <p:extLst>
      <p:ext uri="{BB962C8B-B14F-4D97-AF65-F5344CB8AC3E}">
        <p14:creationId xmlns:p14="http://schemas.microsoft.com/office/powerpoint/2010/main" val="890291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07BD41-3519-7940-5415-C09D920E5EFB}"/>
              </a:ext>
            </a:extLst>
          </p:cNvPr>
          <p:cNvSpPr>
            <a:spLocks noGrp="1"/>
          </p:cNvSpPr>
          <p:nvPr>
            <p:ph type="body" sz="half" idx="2"/>
          </p:nvPr>
        </p:nvSpPr>
        <p:spPr>
          <a:xfrm>
            <a:off x="268288" y="1943100"/>
            <a:ext cx="7326312" cy="3811588"/>
          </a:xfrm>
        </p:spPr>
        <p:txBody>
          <a:bodyPr>
            <a:normAutofit fontScale="47500" lnSpcReduction="20000"/>
          </a:bodyPr>
          <a:lstStyle/>
          <a:p>
            <a:pPr rtl="0" fontAlgn="base">
              <a:lnSpc>
                <a:spcPct val="150000"/>
              </a:lnSpc>
              <a:spcBef>
                <a:spcPts val="0"/>
              </a:spcBef>
              <a:spcAft>
                <a:spcPts val="0"/>
              </a:spcAft>
            </a:pPr>
            <a:r>
              <a:rPr lang="en-US" sz="4900" dirty="0">
                <a:solidFill>
                  <a:schemeClr val="tx1">
                    <a:lumMod val="75000"/>
                    <a:lumOff val="25000"/>
                  </a:schemeClr>
                </a:solidFill>
                <a:latin typeface="Tw Cen MT" panose="020B0602020104020603" pitchFamily="34" charset="0"/>
              </a:rPr>
              <a:t>The objective to perform RFM analysis is to know:</a:t>
            </a:r>
          </a:p>
          <a:p>
            <a:pPr rtl="0" fontAlgn="base">
              <a:lnSpc>
                <a:spcPct val="150000"/>
              </a:lnSpc>
              <a:spcBef>
                <a:spcPts val="0"/>
              </a:spcBef>
              <a:spcAft>
                <a:spcPts val="0"/>
              </a:spcAft>
              <a:buFont typeface="Arial" panose="020B0604020202020204" pitchFamily="34" charset="0"/>
              <a:buChar char="•"/>
            </a:pPr>
            <a:r>
              <a:rPr lang="en-US" sz="4900" dirty="0">
                <a:solidFill>
                  <a:schemeClr val="tx1">
                    <a:lumMod val="75000"/>
                    <a:lumOff val="25000"/>
                  </a:schemeClr>
                </a:solidFill>
                <a:latin typeface="Tw Cen MT" panose="020B0602020104020603" pitchFamily="34" charset="0"/>
              </a:rPr>
              <a:t>Who are our best customers?</a:t>
            </a:r>
          </a:p>
          <a:p>
            <a:pPr rtl="0" fontAlgn="base">
              <a:lnSpc>
                <a:spcPct val="150000"/>
              </a:lnSpc>
              <a:spcBef>
                <a:spcPts val="1000"/>
              </a:spcBef>
              <a:spcAft>
                <a:spcPts val="0"/>
              </a:spcAft>
              <a:buFont typeface="Arial" panose="020B0604020202020204" pitchFamily="34" charset="0"/>
              <a:buChar char="•"/>
            </a:pPr>
            <a:r>
              <a:rPr lang="en-US" sz="4900" dirty="0">
                <a:solidFill>
                  <a:schemeClr val="tx1">
                    <a:lumMod val="75000"/>
                    <a:lumOff val="25000"/>
                  </a:schemeClr>
                </a:solidFill>
                <a:latin typeface="Tw Cen MT" panose="020B0602020104020603" pitchFamily="34" charset="0"/>
              </a:rPr>
              <a:t>Which of our customers could contribute to our churn rate?</a:t>
            </a:r>
          </a:p>
          <a:p>
            <a:pPr rtl="0" fontAlgn="base">
              <a:lnSpc>
                <a:spcPct val="150000"/>
              </a:lnSpc>
              <a:spcBef>
                <a:spcPts val="1000"/>
              </a:spcBef>
              <a:spcAft>
                <a:spcPts val="0"/>
              </a:spcAft>
              <a:buFont typeface="Arial" panose="020B0604020202020204" pitchFamily="34" charset="0"/>
              <a:buChar char="•"/>
            </a:pPr>
            <a:r>
              <a:rPr lang="en-US" sz="4900" dirty="0">
                <a:solidFill>
                  <a:schemeClr val="tx1">
                    <a:lumMod val="75000"/>
                    <a:lumOff val="25000"/>
                  </a:schemeClr>
                </a:solidFill>
                <a:latin typeface="Tw Cen MT" panose="020B0602020104020603" pitchFamily="34" charset="0"/>
              </a:rPr>
              <a:t>Who has the potential to become valuable customers?</a:t>
            </a:r>
          </a:p>
          <a:p>
            <a:pPr rtl="0" fontAlgn="base">
              <a:lnSpc>
                <a:spcPct val="150000"/>
              </a:lnSpc>
              <a:spcBef>
                <a:spcPts val="1000"/>
              </a:spcBef>
              <a:spcAft>
                <a:spcPts val="0"/>
              </a:spcAft>
              <a:buFont typeface="Arial" panose="020B0604020202020204" pitchFamily="34" charset="0"/>
              <a:buChar char="•"/>
            </a:pPr>
            <a:r>
              <a:rPr lang="en-US" sz="4900" dirty="0">
                <a:solidFill>
                  <a:schemeClr val="tx1">
                    <a:lumMod val="75000"/>
                    <a:lumOff val="25000"/>
                  </a:schemeClr>
                </a:solidFill>
                <a:latin typeface="Tw Cen MT" panose="020B0602020104020603" pitchFamily="34" charset="0"/>
              </a:rPr>
              <a:t>Which of our customers can be retained?</a:t>
            </a:r>
          </a:p>
          <a:p>
            <a:pPr rtl="0" fontAlgn="base">
              <a:lnSpc>
                <a:spcPct val="150000"/>
              </a:lnSpc>
              <a:spcBef>
                <a:spcPts val="1000"/>
              </a:spcBef>
              <a:spcAft>
                <a:spcPts val="0"/>
              </a:spcAft>
              <a:buFont typeface="Arial" panose="020B0604020202020204" pitchFamily="34" charset="0"/>
              <a:buChar char="•"/>
            </a:pPr>
            <a:r>
              <a:rPr lang="en-US" sz="4900" dirty="0">
                <a:solidFill>
                  <a:schemeClr val="tx1">
                    <a:lumMod val="75000"/>
                    <a:lumOff val="25000"/>
                  </a:schemeClr>
                </a:solidFill>
                <a:latin typeface="Tw Cen MT" panose="020B0602020104020603" pitchFamily="34" charset="0"/>
              </a:rPr>
              <a:t>Which of our customers are most likely to respond to engagement campaigns?</a:t>
            </a:r>
          </a:p>
          <a:p>
            <a:pPr marL="228600" indent="-228600">
              <a:buFont typeface="Arial" panose="020B0604020202020204" pitchFamily="34" charset="0"/>
              <a:buChar char="•"/>
            </a:pPr>
            <a:endParaRPr lang="en-US" dirty="0">
              <a:solidFill>
                <a:schemeClr val="tx1">
                  <a:lumMod val="75000"/>
                  <a:lumOff val="25000"/>
                </a:schemeClr>
              </a:solidFill>
              <a:latin typeface="Tw Cen MT" panose="020B0602020104020603" pitchFamily="34" charset="0"/>
            </a:endParaRPr>
          </a:p>
          <a:p>
            <a:pPr marL="228600" indent="-228600">
              <a:buFont typeface="Arial" panose="020B0604020202020204" pitchFamily="34" charset="0"/>
              <a:buChar char="•"/>
            </a:pPr>
            <a:endParaRPr lang="en-US" dirty="0">
              <a:solidFill>
                <a:schemeClr val="tx1">
                  <a:lumMod val="75000"/>
                  <a:lumOff val="25000"/>
                </a:schemeClr>
              </a:solidFill>
              <a:latin typeface="Tw Cen MT" panose="020B0602020104020603" pitchFamily="34" charset="0"/>
            </a:endParaRPr>
          </a:p>
          <a:p>
            <a:pPr marL="228600" indent="-228600">
              <a:buFont typeface="Arial" panose="020B0604020202020204" pitchFamily="34" charset="0"/>
              <a:buChar char="•"/>
            </a:pPr>
            <a:endParaRPr lang="en-US" dirty="0">
              <a:solidFill>
                <a:schemeClr val="tx1">
                  <a:lumMod val="75000"/>
                  <a:lumOff val="25000"/>
                </a:schemeClr>
              </a:solidFill>
              <a:latin typeface="Tw Cen MT" panose="020B0602020104020603" pitchFamily="34" charset="0"/>
            </a:endParaRPr>
          </a:p>
        </p:txBody>
      </p:sp>
      <p:pic>
        <p:nvPicPr>
          <p:cNvPr id="5" name="Content Placeholder 4">
            <a:extLst>
              <a:ext uri="{FF2B5EF4-FFF2-40B4-BE49-F238E27FC236}">
                <a16:creationId xmlns:a16="http://schemas.microsoft.com/office/drawing/2014/main" id="{699E8B7F-F66E-1E8A-0C27-CB2DE8250C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918" t="23704" r="9166" b="15741"/>
          <a:stretch/>
        </p:blipFill>
        <p:spPr>
          <a:xfrm>
            <a:off x="7759700" y="2381609"/>
            <a:ext cx="3925888" cy="2934570"/>
          </a:xfrm>
          <a:prstGeom prst="rect">
            <a:avLst/>
          </a:prstGeom>
        </p:spPr>
      </p:pic>
      <p:sp>
        <p:nvSpPr>
          <p:cNvPr id="7" name="Title 3">
            <a:extLst>
              <a:ext uri="{FF2B5EF4-FFF2-40B4-BE49-F238E27FC236}">
                <a16:creationId xmlns:a16="http://schemas.microsoft.com/office/drawing/2014/main" id="{74C8CDE7-45BB-4342-17B3-6999604ACCD8}"/>
              </a:ext>
            </a:extLst>
          </p:cNvPr>
          <p:cNvSpPr txBox="1">
            <a:spLocks/>
          </p:cNvSpPr>
          <p:nvPr/>
        </p:nvSpPr>
        <p:spPr>
          <a:xfrm>
            <a:off x="0" y="944562"/>
            <a:ext cx="2743200" cy="60166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Objective</a:t>
            </a:r>
          </a:p>
        </p:txBody>
      </p:sp>
      <p:sp>
        <p:nvSpPr>
          <p:cNvPr id="10" name="Title 9">
            <a:extLst>
              <a:ext uri="{FF2B5EF4-FFF2-40B4-BE49-F238E27FC236}">
                <a16:creationId xmlns:a16="http://schemas.microsoft.com/office/drawing/2014/main" id="{5F60E7D4-8002-F96A-1079-FAAB06D62B2B}"/>
              </a:ext>
            </a:extLst>
          </p:cNvPr>
          <p:cNvSpPr>
            <a:spLocks noGrp="1"/>
          </p:cNvSpPr>
          <p:nvPr>
            <p:ph type="title"/>
          </p:nvPr>
        </p:nvSpPr>
        <p:spPr>
          <a:xfrm>
            <a:off x="4129881" y="501650"/>
            <a:ext cx="3932237" cy="885825"/>
          </a:xfrm>
        </p:spPr>
        <p:txBody>
          <a:bodyPr/>
          <a:lstStyle/>
          <a:p>
            <a:r>
              <a:rPr lang="en-US" dirty="0"/>
              <a:t>  </a:t>
            </a:r>
          </a:p>
        </p:txBody>
      </p:sp>
    </p:spTree>
    <p:extLst>
      <p:ext uri="{BB962C8B-B14F-4D97-AF65-F5344CB8AC3E}">
        <p14:creationId xmlns:p14="http://schemas.microsoft.com/office/powerpoint/2010/main" val="3139649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D49A9660-F93D-C5BA-BB67-FABE1FBE99FF}"/>
              </a:ext>
            </a:extLst>
          </p:cNvPr>
          <p:cNvSpPr/>
          <p:nvPr/>
        </p:nvSpPr>
        <p:spPr>
          <a:xfrm>
            <a:off x="0" y="316786"/>
            <a:ext cx="3657600" cy="59761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RFM Metrics</a:t>
            </a:r>
          </a:p>
        </p:txBody>
      </p:sp>
      <p:sp>
        <p:nvSpPr>
          <p:cNvPr id="4" name="TextBox 3">
            <a:extLst>
              <a:ext uri="{FF2B5EF4-FFF2-40B4-BE49-F238E27FC236}">
                <a16:creationId xmlns:a16="http://schemas.microsoft.com/office/drawing/2014/main" id="{3B370592-171C-1FAE-4C63-18C8113D1498}"/>
              </a:ext>
            </a:extLst>
          </p:cNvPr>
          <p:cNvSpPr txBox="1"/>
          <p:nvPr/>
        </p:nvSpPr>
        <p:spPr>
          <a:xfrm>
            <a:off x="251759" y="1194911"/>
            <a:ext cx="10179423" cy="5663089"/>
          </a:xfrm>
          <a:prstGeom prst="rect">
            <a:avLst/>
          </a:prstGeom>
          <a:noFill/>
        </p:spPr>
        <p:txBody>
          <a:bodyPr wrap="square">
            <a:spAutoFit/>
          </a:bodyPr>
          <a:lstStyle/>
          <a:p>
            <a:pPr marL="457200" indent="-457200">
              <a:buFont typeface="Wingdings" panose="05000000000000000000" pitchFamily="2" charset="2"/>
              <a:buChar char="ü"/>
            </a:pPr>
            <a:r>
              <a:rPr lang="en-US" sz="2400" dirty="0">
                <a:solidFill>
                  <a:srgbClr val="03A1A4"/>
                </a:solidFill>
                <a:latin typeface="Tw Cen MT" panose="020B0602020104020603" pitchFamily="34" charset="0"/>
              </a:rPr>
              <a:t>Recency Value</a:t>
            </a:r>
          </a:p>
          <a:p>
            <a:r>
              <a:rPr lang="en-US" sz="2400" dirty="0">
                <a:solidFill>
                  <a:schemeClr val="tx1">
                    <a:lumMod val="75000"/>
                    <a:lumOff val="25000"/>
                  </a:schemeClr>
                </a:solidFill>
                <a:latin typeface="Tw Cen MT" panose="020B0602020104020603" pitchFamily="34" charset="0"/>
              </a:rPr>
              <a:t>Ideally</a:t>
            </a:r>
            <a:r>
              <a:rPr lang="en-US" sz="2800" b="0" i="0" dirty="0">
                <a:effectLst/>
                <a:latin typeface="Inter"/>
              </a:rPr>
              <a:t> </a:t>
            </a:r>
            <a:r>
              <a:rPr lang="en-US" sz="2400" dirty="0">
                <a:solidFill>
                  <a:schemeClr val="tx1">
                    <a:lumMod val="75000"/>
                    <a:lumOff val="25000"/>
                  </a:schemeClr>
                </a:solidFill>
                <a:latin typeface="Tw Cen MT" panose="020B0602020104020603" pitchFamily="34" charset="0"/>
              </a:rPr>
              <a:t>the difference between the customer last purchase date and the most recent date.</a:t>
            </a:r>
          </a:p>
          <a:p>
            <a:pPr algn="l"/>
            <a:r>
              <a:rPr lang="en-US" sz="2400" dirty="0">
                <a:solidFill>
                  <a:schemeClr val="tx1">
                    <a:lumMod val="75000"/>
                    <a:lumOff val="25000"/>
                  </a:schemeClr>
                </a:solidFill>
                <a:latin typeface="Tw Cen MT" panose="020B0602020104020603" pitchFamily="34" charset="0"/>
              </a:rPr>
              <a:t>The more recent the purchase, more responsive the customer is to promotions</a:t>
            </a:r>
          </a:p>
          <a:p>
            <a:endParaRPr lang="en-US" sz="2400" dirty="0">
              <a:solidFill>
                <a:schemeClr val="tx1">
                  <a:lumMod val="75000"/>
                  <a:lumOff val="25000"/>
                </a:schemeClr>
              </a:solidFill>
              <a:latin typeface="Tw Cen MT" panose="020B0602020104020603" pitchFamily="34" charset="0"/>
            </a:endParaRPr>
          </a:p>
          <a:p>
            <a:pPr marL="457200" indent="-457200">
              <a:buFont typeface="Wingdings" panose="05000000000000000000" pitchFamily="2" charset="2"/>
              <a:buChar char="ü"/>
            </a:pPr>
            <a:r>
              <a:rPr lang="en-US" sz="2800" dirty="0">
                <a:solidFill>
                  <a:srgbClr val="03A1A4"/>
                </a:solidFill>
                <a:latin typeface="Tw Cen MT" panose="020B0602020104020603" pitchFamily="34" charset="0"/>
              </a:rPr>
              <a:t>Frequency Value</a:t>
            </a:r>
          </a:p>
          <a:p>
            <a:r>
              <a:rPr lang="en-US" sz="2400" dirty="0">
                <a:solidFill>
                  <a:schemeClr val="tx1">
                    <a:lumMod val="75000"/>
                    <a:lumOff val="25000"/>
                  </a:schemeClr>
                </a:solidFill>
                <a:latin typeface="Tw Cen MT" panose="020B0602020104020603" pitchFamily="34" charset="0"/>
              </a:rPr>
              <a:t>Count of orders Placed by each customer.</a:t>
            </a:r>
          </a:p>
          <a:p>
            <a:r>
              <a:rPr lang="en-US" sz="2400" dirty="0">
                <a:solidFill>
                  <a:schemeClr val="tx1">
                    <a:lumMod val="75000"/>
                    <a:lumOff val="25000"/>
                  </a:schemeClr>
                </a:solidFill>
                <a:latin typeface="Tw Cen MT" panose="020B0602020104020603" pitchFamily="34" charset="0"/>
              </a:rPr>
              <a:t>The more frequently the customer buys, the more engaged and satisfied the customers are.</a:t>
            </a:r>
          </a:p>
          <a:p>
            <a:pPr algn="l"/>
            <a:endParaRPr lang="en-US" sz="2400" dirty="0">
              <a:solidFill>
                <a:schemeClr val="tx1">
                  <a:lumMod val="75000"/>
                  <a:lumOff val="25000"/>
                </a:schemeClr>
              </a:solidFill>
              <a:latin typeface="Tw Cen MT" panose="020B0602020104020603" pitchFamily="34" charset="0"/>
            </a:endParaRPr>
          </a:p>
          <a:p>
            <a:pPr marL="457200" indent="-457200">
              <a:buFont typeface="Wingdings" panose="05000000000000000000" pitchFamily="2" charset="2"/>
              <a:buChar char="ü"/>
            </a:pPr>
            <a:r>
              <a:rPr lang="en-US" sz="2400" dirty="0">
                <a:solidFill>
                  <a:srgbClr val="03A1A4"/>
                </a:solidFill>
                <a:latin typeface="Tw Cen MT" panose="020B0602020104020603" pitchFamily="34" charset="0"/>
              </a:rPr>
              <a:t>Monetary Value</a:t>
            </a:r>
          </a:p>
          <a:p>
            <a:r>
              <a:rPr lang="en-US" sz="2400" dirty="0">
                <a:solidFill>
                  <a:schemeClr val="tx1">
                    <a:lumMod val="75000"/>
                    <a:lumOff val="25000"/>
                  </a:schemeClr>
                </a:solidFill>
                <a:latin typeface="Tw Cen MT" panose="020B0602020104020603" pitchFamily="34" charset="0"/>
              </a:rPr>
              <a:t>Total value of all purchases made by the customer.</a:t>
            </a:r>
          </a:p>
          <a:p>
            <a:pPr algn="l"/>
            <a:r>
              <a:rPr lang="en-US" sz="2400" dirty="0">
                <a:solidFill>
                  <a:schemeClr val="tx1">
                    <a:lumMod val="75000"/>
                    <a:lumOff val="25000"/>
                  </a:schemeClr>
                </a:solidFill>
                <a:latin typeface="Tw Cen MT" panose="020B0602020104020603" pitchFamily="34" charset="0"/>
              </a:rPr>
              <a:t>The monetary values helps us to distinguish between big spenders and low spenders.</a:t>
            </a:r>
          </a:p>
          <a:p>
            <a:pPr algn="l"/>
            <a:r>
              <a:rPr lang="en-US" b="1" i="0" dirty="0">
                <a:effectLst/>
                <a:latin typeface="Inter"/>
              </a:rPr>
              <a:t>  </a:t>
            </a:r>
          </a:p>
        </p:txBody>
      </p:sp>
      <p:pic>
        <p:nvPicPr>
          <p:cNvPr id="6" name="Picture 5">
            <a:extLst>
              <a:ext uri="{FF2B5EF4-FFF2-40B4-BE49-F238E27FC236}">
                <a16:creationId xmlns:a16="http://schemas.microsoft.com/office/drawing/2014/main" id="{A71C612D-4FE6-855A-2ECB-32A7E42566FD}"/>
              </a:ext>
            </a:extLst>
          </p:cNvPr>
          <p:cNvPicPr>
            <a:picLocks noChangeAspect="1"/>
          </p:cNvPicPr>
          <p:nvPr/>
        </p:nvPicPr>
        <p:blipFill rotWithShape="1">
          <a:blip r:embed="rId2">
            <a:extLst>
              <a:ext uri="{28A0092B-C50C-407E-A947-70E740481C1C}">
                <a14:useLocalDpi xmlns:a14="http://schemas.microsoft.com/office/drawing/2010/main" val="0"/>
              </a:ext>
            </a:extLst>
          </a:blip>
          <a:srcRect l="60907" t="23981" r="30000" b="67870"/>
          <a:stretch/>
        </p:blipFill>
        <p:spPr>
          <a:xfrm>
            <a:off x="9945737" y="1519015"/>
            <a:ext cx="1851893" cy="1244600"/>
          </a:xfrm>
          <a:prstGeom prst="rect">
            <a:avLst/>
          </a:prstGeom>
        </p:spPr>
      </p:pic>
      <p:pic>
        <p:nvPicPr>
          <p:cNvPr id="7" name="Picture 6">
            <a:extLst>
              <a:ext uri="{FF2B5EF4-FFF2-40B4-BE49-F238E27FC236}">
                <a16:creationId xmlns:a16="http://schemas.microsoft.com/office/drawing/2014/main" id="{240E87D7-E9C9-E2A8-2B0B-7861897E2A4D}"/>
              </a:ext>
            </a:extLst>
          </p:cNvPr>
          <p:cNvPicPr>
            <a:picLocks noChangeAspect="1"/>
          </p:cNvPicPr>
          <p:nvPr/>
        </p:nvPicPr>
        <p:blipFill rotWithShape="1">
          <a:blip r:embed="rId2">
            <a:extLst>
              <a:ext uri="{28A0092B-C50C-407E-A947-70E740481C1C}">
                <a14:useLocalDpi xmlns:a14="http://schemas.microsoft.com/office/drawing/2010/main" val="0"/>
              </a:ext>
            </a:extLst>
          </a:blip>
          <a:srcRect l="86111" t="24130" r="5460" b="67499"/>
          <a:stretch/>
        </p:blipFill>
        <p:spPr>
          <a:xfrm>
            <a:off x="9953955" y="4910756"/>
            <a:ext cx="1856232" cy="1382681"/>
          </a:xfrm>
          <a:prstGeom prst="rect">
            <a:avLst/>
          </a:prstGeom>
        </p:spPr>
      </p:pic>
      <p:pic>
        <p:nvPicPr>
          <p:cNvPr id="8" name="Picture 7">
            <a:extLst>
              <a:ext uri="{FF2B5EF4-FFF2-40B4-BE49-F238E27FC236}">
                <a16:creationId xmlns:a16="http://schemas.microsoft.com/office/drawing/2014/main" id="{5B267C4F-AB59-AB5C-290B-D62ECF40E3AD}"/>
              </a:ext>
            </a:extLst>
          </p:cNvPr>
          <p:cNvPicPr>
            <a:picLocks noChangeAspect="1"/>
          </p:cNvPicPr>
          <p:nvPr/>
        </p:nvPicPr>
        <p:blipFill rotWithShape="1">
          <a:blip r:embed="rId2">
            <a:extLst>
              <a:ext uri="{28A0092B-C50C-407E-A947-70E740481C1C}">
                <a14:useLocalDpi xmlns:a14="http://schemas.microsoft.com/office/drawing/2010/main" val="0"/>
              </a:ext>
            </a:extLst>
          </a:blip>
          <a:srcRect l="74526" t="24027" r="18446" b="67963"/>
          <a:stretch/>
        </p:blipFill>
        <p:spPr>
          <a:xfrm>
            <a:off x="9953955" y="3260534"/>
            <a:ext cx="1856232" cy="1276160"/>
          </a:xfrm>
          <a:prstGeom prst="rect">
            <a:avLst/>
          </a:prstGeom>
        </p:spPr>
      </p:pic>
    </p:spTree>
    <p:extLst>
      <p:ext uri="{BB962C8B-B14F-4D97-AF65-F5344CB8AC3E}">
        <p14:creationId xmlns:p14="http://schemas.microsoft.com/office/powerpoint/2010/main" val="327043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43F60677-707A-39F4-7381-24CFFF236E8C}"/>
              </a:ext>
            </a:extLst>
          </p:cNvPr>
          <p:cNvSpPr/>
          <p:nvPr/>
        </p:nvSpPr>
        <p:spPr>
          <a:xfrm>
            <a:off x="0" y="261174"/>
            <a:ext cx="3467100" cy="483314"/>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RFM Scores</a:t>
            </a:r>
          </a:p>
        </p:txBody>
      </p:sp>
      <p:graphicFrame>
        <p:nvGraphicFramePr>
          <p:cNvPr id="9" name="Table 9">
            <a:extLst>
              <a:ext uri="{FF2B5EF4-FFF2-40B4-BE49-F238E27FC236}">
                <a16:creationId xmlns:a16="http://schemas.microsoft.com/office/drawing/2014/main" id="{510C72A7-A70B-11F3-1EE0-8334F926EA1D}"/>
              </a:ext>
            </a:extLst>
          </p:cNvPr>
          <p:cNvGraphicFramePr>
            <a:graphicFrameLocks noGrp="1"/>
          </p:cNvGraphicFramePr>
          <p:nvPr>
            <p:extLst>
              <p:ext uri="{D42A27DB-BD31-4B8C-83A1-F6EECF244321}">
                <p14:modId xmlns:p14="http://schemas.microsoft.com/office/powerpoint/2010/main" val="3808427721"/>
              </p:ext>
            </p:extLst>
          </p:nvPr>
        </p:nvGraphicFramePr>
        <p:xfrm>
          <a:off x="1873250" y="2301533"/>
          <a:ext cx="8445500" cy="4392081"/>
        </p:xfrm>
        <a:graphic>
          <a:graphicData uri="http://schemas.openxmlformats.org/drawingml/2006/table">
            <a:tbl>
              <a:tblPr firstRow="1" bandRow="1">
                <a:tableStyleId>{5940675A-B579-460E-94D1-54222C63F5DA}</a:tableStyleId>
              </a:tblPr>
              <a:tblGrid>
                <a:gridCol w="2111375">
                  <a:extLst>
                    <a:ext uri="{9D8B030D-6E8A-4147-A177-3AD203B41FA5}">
                      <a16:colId xmlns:a16="http://schemas.microsoft.com/office/drawing/2014/main" val="1580493356"/>
                    </a:ext>
                  </a:extLst>
                </a:gridCol>
                <a:gridCol w="2111375">
                  <a:extLst>
                    <a:ext uri="{9D8B030D-6E8A-4147-A177-3AD203B41FA5}">
                      <a16:colId xmlns:a16="http://schemas.microsoft.com/office/drawing/2014/main" val="470537930"/>
                    </a:ext>
                  </a:extLst>
                </a:gridCol>
                <a:gridCol w="2111375">
                  <a:extLst>
                    <a:ext uri="{9D8B030D-6E8A-4147-A177-3AD203B41FA5}">
                      <a16:colId xmlns:a16="http://schemas.microsoft.com/office/drawing/2014/main" val="2193275016"/>
                    </a:ext>
                  </a:extLst>
                </a:gridCol>
                <a:gridCol w="2111375">
                  <a:extLst>
                    <a:ext uri="{9D8B030D-6E8A-4147-A177-3AD203B41FA5}">
                      <a16:colId xmlns:a16="http://schemas.microsoft.com/office/drawing/2014/main" val="3780398839"/>
                    </a:ext>
                  </a:extLst>
                </a:gridCol>
              </a:tblGrid>
              <a:tr h="0">
                <a:tc>
                  <a:txBody>
                    <a:bodyPr/>
                    <a:lstStyle/>
                    <a:p>
                      <a:pPr algn="ctr"/>
                      <a:r>
                        <a:rPr lang="en-US" sz="2000" strike="noStrike" dirty="0"/>
                        <a:t>R Score</a:t>
                      </a:r>
                    </a:p>
                  </a:txBody>
                  <a:tcPr/>
                </a:tc>
                <a:tc>
                  <a:txBody>
                    <a:bodyPr/>
                    <a:lstStyle/>
                    <a:p>
                      <a:pPr algn="ctr"/>
                      <a:r>
                        <a:rPr lang="en-US" sz="2000" strike="noStrike" dirty="0"/>
                        <a:t>F Score</a:t>
                      </a:r>
                    </a:p>
                  </a:txBody>
                  <a:tcPr/>
                </a:tc>
                <a:tc>
                  <a:txBody>
                    <a:bodyPr/>
                    <a:lstStyle/>
                    <a:p>
                      <a:pPr algn="ctr"/>
                      <a:r>
                        <a:rPr lang="en-US" sz="2000" strike="noStrike" dirty="0"/>
                        <a:t>M Score</a:t>
                      </a:r>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strike="noStrike" dirty="0"/>
                        <a:t>Segments</a:t>
                      </a: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8292064"/>
                  </a:ext>
                </a:extLst>
              </a:tr>
              <a:tr h="543348">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marL="0" marR="0" lvl="0" indent="0" algn="ctr" defTabSz="914400" rtl="0" eaLnBrk="1" fontAlgn="b" latinLnBrk="0" hangingPunct="1">
                        <a:lnSpc>
                          <a:spcPct val="2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champions</a:t>
                      </a:r>
                    </a:p>
                  </a:txBody>
                  <a:tcPr marL="9525" marR="9525" marT="9525" marB="0" anchor="b"/>
                </a:tc>
                <a:extLst>
                  <a:ext uri="{0D108BD9-81ED-4DB2-BD59-A6C34878D82A}">
                    <a16:rowId xmlns:a16="http://schemas.microsoft.com/office/drawing/2014/main" val="3804984843"/>
                  </a:ext>
                </a:extLst>
              </a:tr>
              <a:tr h="543348">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Loyal customers </a:t>
                      </a:r>
                    </a:p>
                  </a:txBody>
                  <a:tcPr marL="9525" marR="9525" marT="9525" marB="0" anchor="b"/>
                </a:tc>
                <a:extLst>
                  <a:ext uri="{0D108BD9-81ED-4DB2-BD59-A6C34878D82A}">
                    <a16:rowId xmlns:a16="http://schemas.microsoft.com/office/drawing/2014/main" val="186944760"/>
                  </a:ext>
                </a:extLst>
              </a:tr>
              <a:tr h="543348">
                <a:tc>
                  <a:txBody>
                    <a:bodyPr/>
                    <a:lstStyle/>
                    <a:p>
                      <a:pPr algn="ctr" fontAlgn="b">
                        <a:lnSpc>
                          <a:spcPct val="200000"/>
                        </a:lnSpc>
                      </a:pPr>
                      <a:r>
                        <a:rPr lang="en-US" sz="18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1-2-3</a:t>
                      </a:r>
                    </a:p>
                  </a:txBody>
                  <a:tcPr marL="9525" marR="9525" marT="9525" marB="0" anchor="b"/>
                </a:tc>
                <a:tc>
                  <a:txBody>
                    <a:bodyPr/>
                    <a:lstStyle/>
                    <a:p>
                      <a:pPr algn="ctr" fontAlgn="b">
                        <a:lnSpc>
                          <a:spcPct val="200000"/>
                        </a:lnSpc>
                      </a:pPr>
                      <a:r>
                        <a:rPr lang="en-US" sz="1800" b="0" i="0" u="none" strike="noStrike">
                          <a:solidFill>
                            <a:srgbClr val="000000"/>
                          </a:solidFill>
                          <a:effectLst/>
                          <a:latin typeface="Calibri" panose="020F0502020204030204" pitchFamily="34" charset="0"/>
                        </a:rPr>
                        <a:t>New customers</a:t>
                      </a:r>
                    </a:p>
                  </a:txBody>
                  <a:tcPr marL="9525" marR="9525" marT="9525" marB="0" anchor="b"/>
                </a:tc>
                <a:extLst>
                  <a:ext uri="{0D108BD9-81ED-4DB2-BD59-A6C34878D82A}">
                    <a16:rowId xmlns:a16="http://schemas.microsoft.com/office/drawing/2014/main" val="144839259"/>
                  </a:ext>
                </a:extLst>
              </a:tr>
              <a:tr h="543348">
                <a:tc>
                  <a:txBody>
                    <a:bodyPr/>
                    <a:lstStyle/>
                    <a:p>
                      <a:pPr algn="ctr" fontAlgn="b">
                        <a:lnSpc>
                          <a:spcPct val="200000"/>
                        </a:lnSpc>
                      </a:pPr>
                      <a:r>
                        <a:rPr lang="en-US" sz="18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Big spenders</a:t>
                      </a:r>
                    </a:p>
                  </a:txBody>
                  <a:tcPr marL="9525" marR="9525" marT="9525" marB="0" anchor="b"/>
                </a:tc>
                <a:extLst>
                  <a:ext uri="{0D108BD9-81ED-4DB2-BD59-A6C34878D82A}">
                    <a16:rowId xmlns:a16="http://schemas.microsoft.com/office/drawing/2014/main" val="1785758231"/>
                  </a:ext>
                </a:extLst>
              </a:tr>
              <a:tr h="543348">
                <a:tc>
                  <a:txBody>
                    <a:bodyPr/>
                    <a:lstStyle/>
                    <a:p>
                      <a:pPr algn="ctr" fontAlgn="b">
                        <a:lnSpc>
                          <a:spcPct val="200000"/>
                        </a:lnSpc>
                      </a:pPr>
                      <a:r>
                        <a:rPr lang="en-US" sz="1800" b="0" i="0" u="none" strike="noStrike">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at risk</a:t>
                      </a:r>
                    </a:p>
                  </a:txBody>
                  <a:tcPr marL="9525" marR="9525" marT="9525" marB="0" anchor="b"/>
                </a:tc>
                <a:extLst>
                  <a:ext uri="{0D108BD9-81ED-4DB2-BD59-A6C34878D82A}">
                    <a16:rowId xmlns:a16="http://schemas.microsoft.com/office/drawing/2014/main" val="3825448732"/>
                  </a:ext>
                </a:extLst>
              </a:tr>
              <a:tr h="543348">
                <a:tc>
                  <a:txBody>
                    <a:bodyPr/>
                    <a:lstStyle/>
                    <a:p>
                      <a:pPr algn="ctr" fontAlgn="b">
                        <a:lnSpc>
                          <a:spcPct val="200000"/>
                        </a:lnSpc>
                      </a:pPr>
                      <a:r>
                        <a:rPr lang="en-US" sz="18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lnSpc>
                          <a:spcPct val="200000"/>
                        </a:lnSpc>
                      </a:pPr>
                      <a:r>
                        <a:rPr lang="en-US" sz="18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1-2-3</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Unsatisfied Customers</a:t>
                      </a:r>
                    </a:p>
                  </a:txBody>
                  <a:tcPr marL="9525" marR="9525" marT="9525" marB="0" anchor="b"/>
                </a:tc>
                <a:extLst>
                  <a:ext uri="{0D108BD9-81ED-4DB2-BD59-A6C34878D82A}">
                    <a16:rowId xmlns:a16="http://schemas.microsoft.com/office/drawing/2014/main" val="4099837641"/>
                  </a:ext>
                </a:extLst>
              </a:tr>
              <a:tr h="543348">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lnSpc>
                          <a:spcPct val="200000"/>
                        </a:lnSpc>
                      </a:pPr>
                      <a:r>
                        <a:rPr lang="en-US" sz="1800" b="0" i="0" u="none" strike="noStrike" dirty="0">
                          <a:solidFill>
                            <a:srgbClr val="000000"/>
                          </a:solidFill>
                          <a:effectLst/>
                          <a:latin typeface="Calibri" panose="020F0502020204030204" pitchFamily="34" charset="0"/>
                        </a:rPr>
                        <a:t>churned</a:t>
                      </a:r>
                    </a:p>
                  </a:txBody>
                  <a:tcPr marL="9525" marR="9525" marT="9525" marB="0" anchor="b"/>
                </a:tc>
                <a:extLst>
                  <a:ext uri="{0D108BD9-81ED-4DB2-BD59-A6C34878D82A}">
                    <a16:rowId xmlns:a16="http://schemas.microsoft.com/office/drawing/2014/main" val="2887390183"/>
                  </a:ext>
                </a:extLst>
              </a:tr>
            </a:tbl>
          </a:graphicData>
        </a:graphic>
      </p:graphicFrame>
      <p:sp>
        <p:nvSpPr>
          <p:cNvPr id="11" name="TextBox 10">
            <a:extLst>
              <a:ext uri="{FF2B5EF4-FFF2-40B4-BE49-F238E27FC236}">
                <a16:creationId xmlns:a16="http://schemas.microsoft.com/office/drawing/2014/main" id="{1689992E-551E-095D-3EE7-8FAE8BF9F263}"/>
              </a:ext>
            </a:extLst>
          </p:cNvPr>
          <p:cNvSpPr txBox="1"/>
          <p:nvPr/>
        </p:nvSpPr>
        <p:spPr>
          <a:xfrm>
            <a:off x="800100" y="744488"/>
            <a:ext cx="11049000" cy="1785104"/>
          </a:xfrm>
          <a:prstGeom prst="rect">
            <a:avLst/>
          </a:prstGeom>
          <a:noFill/>
        </p:spPr>
        <p:txBody>
          <a:bodyPr wrap="square">
            <a:spAutoFit/>
          </a:bodyPr>
          <a:lstStyle/>
          <a:p>
            <a:pPr algn="just" fontAlgn="base"/>
            <a:r>
              <a:rPr lang="en-US" sz="2200" dirty="0">
                <a:solidFill>
                  <a:schemeClr val="tx1">
                    <a:lumMod val="75000"/>
                    <a:lumOff val="25000"/>
                  </a:schemeClr>
                </a:solidFill>
                <a:latin typeface="Tw Cen MT" panose="020B0602020104020603" pitchFamily="34" charset="0"/>
              </a:rPr>
              <a:t>The recency, frequency and monetary values were sorted and then divided in 3 quantile range using formula and then assigned scores of recency, frequency, monetary accordingly where</a:t>
            </a:r>
          </a:p>
          <a:p>
            <a:pPr marL="342900" indent="-342900" algn="just" fontAlgn="base">
              <a:buFont typeface="Wingdings" panose="05000000000000000000" pitchFamily="2" charset="2"/>
              <a:buChar char="§"/>
            </a:pPr>
            <a:r>
              <a:rPr lang="en-US" sz="2200" dirty="0">
                <a:solidFill>
                  <a:schemeClr val="tx1">
                    <a:lumMod val="75000"/>
                    <a:lumOff val="25000"/>
                  </a:schemeClr>
                </a:solidFill>
                <a:latin typeface="Tw Cen MT" panose="020B0602020104020603" pitchFamily="34" charset="0"/>
              </a:rPr>
              <a:t>3 being the most important.</a:t>
            </a:r>
          </a:p>
          <a:p>
            <a:pPr marL="342900" indent="-342900" algn="just" rtl="0" fontAlgn="base">
              <a:spcBef>
                <a:spcPts val="0"/>
              </a:spcBef>
              <a:spcAft>
                <a:spcPts val="0"/>
              </a:spcAft>
              <a:buFont typeface="Wingdings" panose="05000000000000000000" pitchFamily="2" charset="2"/>
              <a:buChar char="§"/>
            </a:pPr>
            <a:r>
              <a:rPr lang="en-US" sz="2200" dirty="0">
                <a:solidFill>
                  <a:schemeClr val="tx1">
                    <a:lumMod val="75000"/>
                    <a:lumOff val="25000"/>
                  </a:schemeClr>
                </a:solidFill>
                <a:latin typeface="Tw Cen MT" panose="020B0602020104020603" pitchFamily="34" charset="0"/>
              </a:rPr>
              <a:t>1 being the least important.</a:t>
            </a:r>
          </a:p>
          <a:p>
            <a:pPr algn="just" fontAlgn="base">
              <a:spcBef>
                <a:spcPts val="0"/>
              </a:spcBef>
              <a:spcAft>
                <a:spcPts val="0"/>
              </a:spcAft>
            </a:pPr>
            <a:endParaRPr lang="en-US" sz="2200" dirty="0">
              <a:solidFill>
                <a:schemeClr val="tx1">
                  <a:lumMod val="75000"/>
                  <a:lumOff val="25000"/>
                </a:schemeClr>
              </a:solidFill>
              <a:latin typeface="Tw Cen MT" panose="020B0602020104020603" pitchFamily="34" charset="0"/>
            </a:endParaRPr>
          </a:p>
        </p:txBody>
      </p:sp>
    </p:spTree>
    <p:extLst>
      <p:ext uri="{BB962C8B-B14F-4D97-AF65-F5344CB8AC3E}">
        <p14:creationId xmlns:p14="http://schemas.microsoft.com/office/powerpoint/2010/main" val="493324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C547F4C-6455-8957-00C4-7E20671E98D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499" t="19861" r="7753" b="18419"/>
          <a:stretch/>
        </p:blipFill>
        <p:spPr>
          <a:xfrm>
            <a:off x="444500" y="1397000"/>
            <a:ext cx="8051800" cy="4152900"/>
          </a:xfrm>
        </p:spPr>
      </p:pic>
      <p:sp>
        <p:nvSpPr>
          <p:cNvPr id="10" name="Arrow: Pentagon 9">
            <a:extLst>
              <a:ext uri="{FF2B5EF4-FFF2-40B4-BE49-F238E27FC236}">
                <a16:creationId xmlns:a16="http://schemas.microsoft.com/office/drawing/2014/main" id="{2A5127ED-E8FD-FEE7-4730-C2C4CA3A68AF}"/>
              </a:ext>
            </a:extLst>
          </p:cNvPr>
          <p:cNvSpPr/>
          <p:nvPr/>
        </p:nvSpPr>
        <p:spPr>
          <a:xfrm>
            <a:off x="0" y="368228"/>
            <a:ext cx="4064000" cy="571572"/>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Customer Segments</a:t>
            </a:r>
          </a:p>
        </p:txBody>
      </p:sp>
      <p:sp>
        <p:nvSpPr>
          <p:cNvPr id="11" name="TextBox 10">
            <a:extLst>
              <a:ext uri="{FF2B5EF4-FFF2-40B4-BE49-F238E27FC236}">
                <a16:creationId xmlns:a16="http://schemas.microsoft.com/office/drawing/2014/main" id="{6E8B3E7F-F255-C20A-7C13-4C56ED169E84}"/>
              </a:ext>
            </a:extLst>
          </p:cNvPr>
          <p:cNvSpPr txBox="1"/>
          <p:nvPr/>
        </p:nvSpPr>
        <p:spPr>
          <a:xfrm>
            <a:off x="8826500" y="2274838"/>
            <a:ext cx="3136900" cy="2308324"/>
          </a:xfrm>
          <a:prstGeom prst="rect">
            <a:avLst/>
          </a:prstGeom>
          <a:noFill/>
        </p:spPr>
        <p:txBody>
          <a:bodyPr wrap="square" rtlCol="0">
            <a:spAutoFit/>
          </a:bodyPr>
          <a:lstStyle/>
          <a:p>
            <a:r>
              <a:rPr lang="en-US" sz="2000" dirty="0">
                <a:solidFill>
                  <a:schemeClr val="tx1">
                    <a:lumMod val="75000"/>
                    <a:lumOff val="25000"/>
                  </a:schemeClr>
                </a:solidFill>
                <a:latin typeface="Tw Cen MT" panose="020B0602020104020603" pitchFamily="34" charset="0"/>
              </a:rPr>
              <a:t>The Tree map Shows most of our customers are ‘champions’  which is a good sign but also, the second top category shows ‘churned customers’ which is quite</a:t>
            </a:r>
            <a:r>
              <a:rPr lang="en-US" sz="1600" dirty="0">
                <a:solidFill>
                  <a:schemeClr val="tx1">
                    <a:lumMod val="75000"/>
                    <a:lumOff val="25000"/>
                  </a:schemeClr>
                </a:solidFill>
                <a:latin typeface="Tw Cen MT" panose="020B0602020104020603" pitchFamily="34" charset="0"/>
              </a:rPr>
              <a:t> </a:t>
            </a:r>
            <a:r>
              <a:rPr lang="en-US" sz="2000" dirty="0">
                <a:solidFill>
                  <a:schemeClr val="tx1">
                    <a:lumMod val="75000"/>
                    <a:lumOff val="25000"/>
                  </a:schemeClr>
                </a:solidFill>
                <a:latin typeface="Tw Cen MT" panose="020B0602020104020603" pitchFamily="34" charset="0"/>
              </a:rPr>
              <a:t>alarming.</a:t>
            </a:r>
          </a:p>
        </p:txBody>
      </p:sp>
    </p:spTree>
    <p:extLst>
      <p:ext uri="{BB962C8B-B14F-4D97-AF65-F5344CB8AC3E}">
        <p14:creationId xmlns:p14="http://schemas.microsoft.com/office/powerpoint/2010/main" val="1323498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TotalTime>
  <Words>1148</Words>
  <Application>Microsoft Office PowerPoint</Application>
  <PresentationFormat>Widescreen</PresentationFormat>
  <Paragraphs>157</Paragraphs>
  <Slides>19</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Arial</vt:lpstr>
      <vt:lpstr>Calibri</vt:lpstr>
      <vt:lpstr>Calibri Light</vt:lpstr>
      <vt:lpstr>Inter</vt:lpstr>
      <vt:lpstr>Symbol</vt:lpstr>
      <vt:lpstr>Times New Roman</vt:lpstr>
      <vt:lpstr>Tw Cen MT</vt:lpstr>
      <vt:lpstr>Wingdings</vt:lpstr>
      <vt:lpstr>zeitung</vt:lpstr>
      <vt:lpstr>Office Theme</vt:lpstr>
      <vt:lpstr>PowerPoint Presentation</vt:lpstr>
      <vt:lpstr>  Roadmap</vt:lpstr>
      <vt:lpstr>PowerPoint Presentation</vt:lpstr>
      <vt:lpstr>  What is RFM?</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dc:creator>
  <cp:lastModifiedBy>Office</cp:lastModifiedBy>
  <cp:revision>22</cp:revision>
  <dcterms:created xsi:type="dcterms:W3CDTF">2022-11-28T18:31:15Z</dcterms:created>
  <dcterms:modified xsi:type="dcterms:W3CDTF">2022-12-19T13:56:31Z</dcterms:modified>
</cp:coreProperties>
</file>